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378" r:id="rId3"/>
    <p:sldId id="379" r:id="rId4"/>
    <p:sldId id="259" r:id="rId5"/>
    <p:sldId id="338" r:id="rId6"/>
    <p:sldId id="339" r:id="rId7"/>
    <p:sldId id="261" r:id="rId8"/>
    <p:sldId id="260" r:id="rId9"/>
    <p:sldId id="262" r:id="rId10"/>
    <p:sldId id="359" r:id="rId11"/>
    <p:sldId id="302" r:id="rId12"/>
    <p:sldId id="303" r:id="rId13"/>
    <p:sldId id="304" r:id="rId14"/>
    <p:sldId id="305" r:id="rId15"/>
    <p:sldId id="267" r:id="rId16"/>
    <p:sldId id="269" r:id="rId17"/>
    <p:sldId id="268" r:id="rId18"/>
    <p:sldId id="270" r:id="rId19"/>
    <p:sldId id="271" r:id="rId20"/>
    <p:sldId id="376" r:id="rId21"/>
    <p:sldId id="272" r:id="rId22"/>
    <p:sldId id="263" r:id="rId23"/>
    <p:sldId id="355" r:id="rId24"/>
    <p:sldId id="362" r:id="rId25"/>
    <p:sldId id="373" r:id="rId26"/>
    <p:sldId id="363" r:id="rId27"/>
    <p:sldId id="364" r:id="rId28"/>
    <p:sldId id="367" r:id="rId29"/>
    <p:sldId id="371" r:id="rId30"/>
    <p:sldId id="292" r:id="rId31"/>
    <p:sldId id="368" r:id="rId32"/>
    <p:sldId id="343" r:id="rId33"/>
    <p:sldId id="344" r:id="rId34"/>
    <p:sldId id="348" r:id="rId35"/>
    <p:sldId id="346" r:id="rId36"/>
    <p:sldId id="345" r:id="rId37"/>
    <p:sldId id="347" r:id="rId38"/>
    <p:sldId id="360" r:id="rId39"/>
    <p:sldId id="327" r:id="rId40"/>
    <p:sldId id="372" r:id="rId41"/>
    <p:sldId id="377" r:id="rId42"/>
    <p:sldId id="358" r:id="rId43"/>
    <p:sldId id="380" r:id="rId44"/>
    <p:sldId id="331" r:id="rId45"/>
    <p:sldId id="369" r:id="rId46"/>
    <p:sldId id="370" r:id="rId47"/>
    <p:sldId id="374" r:id="rId48"/>
    <p:sldId id="329" r:id="rId49"/>
    <p:sldId id="375" r:id="rId50"/>
    <p:sldId id="291" r:id="rId51"/>
    <p:sldId id="324" r:id="rId52"/>
    <p:sldId id="325" r:id="rId53"/>
    <p:sldId id="334" r:id="rId54"/>
    <p:sldId id="326" r:id="rId55"/>
    <p:sldId id="320" r:id="rId56"/>
    <p:sldId id="323"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41"/>
    <p:restoredTop sz="93692"/>
  </p:normalViewPr>
  <p:slideViewPr>
    <p:cSldViewPr snapToGrid="0" snapToObjects="1">
      <p:cViewPr varScale="1">
        <p:scale>
          <a:sx n="96" d="100"/>
          <a:sy n="96" d="100"/>
        </p:scale>
        <p:origin x="168" y="3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F7668-EA27-C44A-BE2D-FEF7B3F436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786113-6507-254C-AC63-DEDE16994E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1F1CCD-C0D9-E341-8C95-B1E8531D1D94}"/>
              </a:ext>
            </a:extLst>
          </p:cNvPr>
          <p:cNvSpPr>
            <a:spLocks noGrp="1"/>
          </p:cNvSpPr>
          <p:nvPr>
            <p:ph type="dt" sz="half" idx="10"/>
          </p:nvPr>
        </p:nvSpPr>
        <p:spPr/>
        <p:txBody>
          <a:bodyPr/>
          <a:lstStyle/>
          <a:p>
            <a:fld id="{8DEE1C70-82D5-DC4F-8B3A-DAAE1D370646}" type="datetimeFigureOut">
              <a:rPr lang="en-US" smtClean="0"/>
              <a:t>8/22/19</a:t>
            </a:fld>
            <a:endParaRPr lang="en-US"/>
          </a:p>
        </p:txBody>
      </p:sp>
      <p:sp>
        <p:nvSpPr>
          <p:cNvPr id="5" name="Footer Placeholder 4">
            <a:extLst>
              <a:ext uri="{FF2B5EF4-FFF2-40B4-BE49-F238E27FC236}">
                <a16:creationId xmlns:a16="http://schemas.microsoft.com/office/drawing/2014/main" id="{5CF1767E-5FF1-DB42-9DB6-32ED58E2D5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C7F9A1-0DCE-4043-AA3A-B6A528582CC7}"/>
              </a:ext>
            </a:extLst>
          </p:cNvPr>
          <p:cNvSpPr>
            <a:spLocks noGrp="1"/>
          </p:cNvSpPr>
          <p:nvPr>
            <p:ph type="sldNum" sz="quarter" idx="12"/>
          </p:nvPr>
        </p:nvSpPr>
        <p:spPr>
          <a:xfrm>
            <a:off x="8610600" y="6356350"/>
            <a:ext cx="2743200" cy="365125"/>
          </a:xfrm>
          <a:prstGeom prst="rect">
            <a:avLst/>
          </a:prstGeom>
        </p:spPr>
        <p:txBody>
          <a:bodyPr/>
          <a:lstStyle/>
          <a:p>
            <a:fld id="{4DC6A39D-9745-0A40-A7D5-3CACE3EA085B}" type="slidenum">
              <a:rPr lang="en-US" smtClean="0"/>
              <a:t>‹#›</a:t>
            </a:fld>
            <a:endParaRPr lang="en-US"/>
          </a:p>
        </p:txBody>
      </p:sp>
    </p:spTree>
    <p:extLst>
      <p:ext uri="{BB962C8B-B14F-4D97-AF65-F5344CB8AC3E}">
        <p14:creationId xmlns:p14="http://schemas.microsoft.com/office/powerpoint/2010/main" val="1900728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B9E2-56CD-B14B-94CB-73904F5194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51E7D2-0F09-1240-86B6-AE236E87142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73D240-F31D-D841-B81B-E10BB9FBA487}"/>
              </a:ext>
            </a:extLst>
          </p:cNvPr>
          <p:cNvSpPr>
            <a:spLocks noGrp="1"/>
          </p:cNvSpPr>
          <p:nvPr>
            <p:ph type="dt" sz="half" idx="10"/>
          </p:nvPr>
        </p:nvSpPr>
        <p:spPr/>
        <p:txBody>
          <a:bodyPr/>
          <a:lstStyle/>
          <a:p>
            <a:fld id="{8DEE1C70-82D5-DC4F-8B3A-DAAE1D370646}" type="datetimeFigureOut">
              <a:rPr lang="en-US" smtClean="0"/>
              <a:t>8/22/19</a:t>
            </a:fld>
            <a:endParaRPr lang="en-US"/>
          </a:p>
        </p:txBody>
      </p:sp>
      <p:sp>
        <p:nvSpPr>
          <p:cNvPr id="5" name="Footer Placeholder 4">
            <a:extLst>
              <a:ext uri="{FF2B5EF4-FFF2-40B4-BE49-F238E27FC236}">
                <a16:creationId xmlns:a16="http://schemas.microsoft.com/office/drawing/2014/main" id="{AB1D2D69-F1BC-7944-9A15-AD76B7B30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992E0F-3F61-9D47-9012-DF55977FD7C4}"/>
              </a:ext>
            </a:extLst>
          </p:cNvPr>
          <p:cNvSpPr>
            <a:spLocks noGrp="1"/>
          </p:cNvSpPr>
          <p:nvPr>
            <p:ph type="sldNum" sz="quarter" idx="12"/>
          </p:nvPr>
        </p:nvSpPr>
        <p:spPr>
          <a:xfrm>
            <a:off x="8610600" y="6356350"/>
            <a:ext cx="2743200" cy="365125"/>
          </a:xfrm>
          <a:prstGeom prst="rect">
            <a:avLst/>
          </a:prstGeom>
        </p:spPr>
        <p:txBody>
          <a:bodyPr/>
          <a:lstStyle/>
          <a:p>
            <a:fld id="{4DC6A39D-9745-0A40-A7D5-3CACE3EA085B}" type="slidenum">
              <a:rPr lang="en-US" smtClean="0"/>
              <a:t>‹#›</a:t>
            </a:fld>
            <a:endParaRPr lang="en-US"/>
          </a:p>
        </p:txBody>
      </p:sp>
    </p:spTree>
    <p:extLst>
      <p:ext uri="{BB962C8B-B14F-4D97-AF65-F5344CB8AC3E}">
        <p14:creationId xmlns:p14="http://schemas.microsoft.com/office/powerpoint/2010/main" val="3119748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6DA518-4567-4447-A92C-2B931EF138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D026A6-0EE1-3146-8F51-EB2C53F5F49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53A1BC-8F1A-CC4D-B7E2-088FBA48916A}"/>
              </a:ext>
            </a:extLst>
          </p:cNvPr>
          <p:cNvSpPr>
            <a:spLocks noGrp="1"/>
          </p:cNvSpPr>
          <p:nvPr>
            <p:ph type="dt" sz="half" idx="10"/>
          </p:nvPr>
        </p:nvSpPr>
        <p:spPr/>
        <p:txBody>
          <a:bodyPr/>
          <a:lstStyle/>
          <a:p>
            <a:fld id="{8DEE1C70-82D5-DC4F-8B3A-DAAE1D370646}" type="datetimeFigureOut">
              <a:rPr lang="en-US" smtClean="0"/>
              <a:t>8/22/19</a:t>
            </a:fld>
            <a:endParaRPr lang="en-US"/>
          </a:p>
        </p:txBody>
      </p:sp>
      <p:sp>
        <p:nvSpPr>
          <p:cNvPr id="5" name="Footer Placeholder 4">
            <a:extLst>
              <a:ext uri="{FF2B5EF4-FFF2-40B4-BE49-F238E27FC236}">
                <a16:creationId xmlns:a16="http://schemas.microsoft.com/office/drawing/2014/main" id="{1B4B12A0-67B2-7D48-A5DD-75AB060B85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4FF5AC-50BA-E446-BA59-1E1DFDF40CDF}"/>
              </a:ext>
            </a:extLst>
          </p:cNvPr>
          <p:cNvSpPr>
            <a:spLocks noGrp="1"/>
          </p:cNvSpPr>
          <p:nvPr>
            <p:ph type="sldNum" sz="quarter" idx="12"/>
          </p:nvPr>
        </p:nvSpPr>
        <p:spPr>
          <a:xfrm>
            <a:off x="8610600" y="6356350"/>
            <a:ext cx="2743200" cy="365125"/>
          </a:xfrm>
          <a:prstGeom prst="rect">
            <a:avLst/>
          </a:prstGeom>
        </p:spPr>
        <p:txBody>
          <a:bodyPr/>
          <a:lstStyle/>
          <a:p>
            <a:fld id="{4DC6A39D-9745-0A40-A7D5-3CACE3EA085B}" type="slidenum">
              <a:rPr lang="en-US" smtClean="0"/>
              <a:t>‹#›</a:t>
            </a:fld>
            <a:endParaRPr lang="en-US"/>
          </a:p>
        </p:txBody>
      </p:sp>
    </p:spTree>
    <p:extLst>
      <p:ext uri="{BB962C8B-B14F-4D97-AF65-F5344CB8AC3E}">
        <p14:creationId xmlns:p14="http://schemas.microsoft.com/office/powerpoint/2010/main" val="2712529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15680" y="593211"/>
            <a:ext cx="11360160" cy="762973"/>
          </a:xfrm>
          <a:prstGeom prst="rect">
            <a:avLst/>
          </a:prstGeom>
        </p:spPr>
        <p:txBody>
          <a:bodyPr lIns="0" tIns="0" rIns="0" bIns="0" anchor="ctr"/>
          <a:lstStyle/>
          <a:p>
            <a:endParaRPr lang="en-US" sz="1865" b="0" strike="noStrike" spc="-1">
              <a:solidFill>
                <a:srgbClr val="000000"/>
              </a:solidFill>
              <a:latin typeface="Arial"/>
            </a:endParaRPr>
          </a:p>
        </p:txBody>
      </p:sp>
      <p:sp>
        <p:nvSpPr>
          <p:cNvPr id="45" name="PlaceHolder 2"/>
          <p:cNvSpPr>
            <a:spLocks noGrp="1"/>
          </p:cNvSpPr>
          <p:nvPr>
            <p:ph type="body"/>
          </p:nvPr>
        </p:nvSpPr>
        <p:spPr>
          <a:xfrm>
            <a:off x="415680" y="1536017"/>
            <a:ext cx="11360160" cy="4554343"/>
          </a:xfrm>
          <a:prstGeom prst="rect">
            <a:avLst/>
          </a:prstGeom>
        </p:spPr>
        <p:txBody>
          <a:bodyPr lIns="0" tIns="0" rIns="0" bIns="0">
            <a:normAutofit/>
          </a:bodyPr>
          <a:lstStyle/>
          <a:p>
            <a:endParaRPr lang="en-US" sz="1865" b="0" strike="noStrike" spc="-1">
              <a:solidFill>
                <a:srgbClr val="000000"/>
              </a:solidFill>
              <a:latin typeface="Arial"/>
            </a:endParaRPr>
          </a:p>
        </p:txBody>
      </p:sp>
    </p:spTree>
    <p:extLst>
      <p:ext uri="{BB962C8B-B14F-4D97-AF65-F5344CB8AC3E}">
        <p14:creationId xmlns:p14="http://schemas.microsoft.com/office/powerpoint/2010/main" val="594574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72039-9C19-EF4D-8C0B-BFF8F52630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50D08E-55C9-9D4D-8A19-E97221AC170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B43572-22FC-464A-810A-D30174D9DF1E}"/>
              </a:ext>
            </a:extLst>
          </p:cNvPr>
          <p:cNvSpPr>
            <a:spLocks noGrp="1"/>
          </p:cNvSpPr>
          <p:nvPr>
            <p:ph type="dt" sz="half" idx="10"/>
          </p:nvPr>
        </p:nvSpPr>
        <p:spPr/>
        <p:txBody>
          <a:bodyPr/>
          <a:lstStyle/>
          <a:p>
            <a:fld id="{8DEE1C70-82D5-DC4F-8B3A-DAAE1D370646}" type="datetimeFigureOut">
              <a:rPr lang="en-US" smtClean="0"/>
              <a:t>8/22/19</a:t>
            </a:fld>
            <a:endParaRPr lang="en-US"/>
          </a:p>
        </p:txBody>
      </p:sp>
      <p:sp>
        <p:nvSpPr>
          <p:cNvPr id="5" name="Footer Placeholder 4">
            <a:extLst>
              <a:ext uri="{FF2B5EF4-FFF2-40B4-BE49-F238E27FC236}">
                <a16:creationId xmlns:a16="http://schemas.microsoft.com/office/drawing/2014/main" id="{A96969A5-2D1E-1C48-A68E-78E956255D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A396E-2AC3-F240-925B-0993183BF6B3}"/>
              </a:ext>
            </a:extLst>
          </p:cNvPr>
          <p:cNvSpPr>
            <a:spLocks noGrp="1"/>
          </p:cNvSpPr>
          <p:nvPr>
            <p:ph type="sldNum" sz="quarter" idx="12"/>
          </p:nvPr>
        </p:nvSpPr>
        <p:spPr>
          <a:xfrm>
            <a:off x="8610600" y="6356350"/>
            <a:ext cx="2743200" cy="365125"/>
          </a:xfrm>
          <a:prstGeom prst="rect">
            <a:avLst/>
          </a:prstGeom>
        </p:spPr>
        <p:txBody>
          <a:bodyPr/>
          <a:lstStyle/>
          <a:p>
            <a:fld id="{4DC6A39D-9745-0A40-A7D5-3CACE3EA085B}" type="slidenum">
              <a:rPr lang="en-US" smtClean="0"/>
              <a:t>‹#›</a:t>
            </a:fld>
            <a:endParaRPr lang="en-US"/>
          </a:p>
        </p:txBody>
      </p:sp>
    </p:spTree>
    <p:extLst>
      <p:ext uri="{BB962C8B-B14F-4D97-AF65-F5344CB8AC3E}">
        <p14:creationId xmlns:p14="http://schemas.microsoft.com/office/powerpoint/2010/main" val="2688403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AD43B-5FE2-7C4B-B07B-80D23D59C5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2D84DF0-B02F-2843-AA61-1B41116D38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17A5BE9-10B8-584D-B8FE-A950BA3CCA7E}"/>
              </a:ext>
            </a:extLst>
          </p:cNvPr>
          <p:cNvSpPr>
            <a:spLocks noGrp="1"/>
          </p:cNvSpPr>
          <p:nvPr>
            <p:ph type="dt" sz="half" idx="10"/>
          </p:nvPr>
        </p:nvSpPr>
        <p:spPr/>
        <p:txBody>
          <a:bodyPr/>
          <a:lstStyle/>
          <a:p>
            <a:fld id="{8DEE1C70-82D5-DC4F-8B3A-DAAE1D370646}" type="datetimeFigureOut">
              <a:rPr lang="en-US" smtClean="0"/>
              <a:t>8/22/19</a:t>
            </a:fld>
            <a:endParaRPr lang="en-US"/>
          </a:p>
        </p:txBody>
      </p:sp>
      <p:sp>
        <p:nvSpPr>
          <p:cNvPr id="5" name="Footer Placeholder 4">
            <a:extLst>
              <a:ext uri="{FF2B5EF4-FFF2-40B4-BE49-F238E27FC236}">
                <a16:creationId xmlns:a16="http://schemas.microsoft.com/office/drawing/2014/main" id="{196294B7-5A1B-0540-A2EF-85047D1481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D0E262-DAEF-3E47-A3D6-5B4294BAED0A}"/>
              </a:ext>
            </a:extLst>
          </p:cNvPr>
          <p:cNvSpPr>
            <a:spLocks noGrp="1"/>
          </p:cNvSpPr>
          <p:nvPr>
            <p:ph type="sldNum" sz="quarter" idx="12"/>
          </p:nvPr>
        </p:nvSpPr>
        <p:spPr>
          <a:xfrm>
            <a:off x="8610600" y="6356350"/>
            <a:ext cx="2743200" cy="365125"/>
          </a:xfrm>
          <a:prstGeom prst="rect">
            <a:avLst/>
          </a:prstGeom>
        </p:spPr>
        <p:txBody>
          <a:bodyPr/>
          <a:lstStyle/>
          <a:p>
            <a:fld id="{4DC6A39D-9745-0A40-A7D5-3CACE3EA085B}" type="slidenum">
              <a:rPr lang="en-US" smtClean="0"/>
              <a:t>‹#›</a:t>
            </a:fld>
            <a:endParaRPr lang="en-US"/>
          </a:p>
        </p:txBody>
      </p:sp>
    </p:spTree>
    <p:extLst>
      <p:ext uri="{BB962C8B-B14F-4D97-AF65-F5344CB8AC3E}">
        <p14:creationId xmlns:p14="http://schemas.microsoft.com/office/powerpoint/2010/main" val="214151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DC06A-1368-2F4C-9867-4A3CB3553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0440EA-DD45-5344-8196-3C64C982A02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DD0BBF-4AFC-AC40-80B7-FB76C178F14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385BB1-446A-1245-A3A1-B24BB99BA777}"/>
              </a:ext>
            </a:extLst>
          </p:cNvPr>
          <p:cNvSpPr>
            <a:spLocks noGrp="1"/>
          </p:cNvSpPr>
          <p:nvPr>
            <p:ph type="dt" sz="half" idx="10"/>
          </p:nvPr>
        </p:nvSpPr>
        <p:spPr/>
        <p:txBody>
          <a:bodyPr/>
          <a:lstStyle/>
          <a:p>
            <a:fld id="{8DEE1C70-82D5-DC4F-8B3A-DAAE1D370646}" type="datetimeFigureOut">
              <a:rPr lang="en-US" smtClean="0"/>
              <a:t>8/22/19</a:t>
            </a:fld>
            <a:endParaRPr lang="en-US"/>
          </a:p>
        </p:txBody>
      </p:sp>
      <p:sp>
        <p:nvSpPr>
          <p:cNvPr id="6" name="Footer Placeholder 5">
            <a:extLst>
              <a:ext uri="{FF2B5EF4-FFF2-40B4-BE49-F238E27FC236}">
                <a16:creationId xmlns:a16="http://schemas.microsoft.com/office/drawing/2014/main" id="{B1D13A2E-4E6D-2348-987D-BC29E6222E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D7F574-D330-4240-BF58-184BE2FB1C3F}"/>
              </a:ext>
            </a:extLst>
          </p:cNvPr>
          <p:cNvSpPr>
            <a:spLocks noGrp="1"/>
          </p:cNvSpPr>
          <p:nvPr>
            <p:ph type="sldNum" sz="quarter" idx="12"/>
          </p:nvPr>
        </p:nvSpPr>
        <p:spPr>
          <a:xfrm>
            <a:off x="8610600" y="6356350"/>
            <a:ext cx="2743200" cy="365125"/>
          </a:xfrm>
          <a:prstGeom prst="rect">
            <a:avLst/>
          </a:prstGeom>
        </p:spPr>
        <p:txBody>
          <a:bodyPr/>
          <a:lstStyle/>
          <a:p>
            <a:fld id="{4DC6A39D-9745-0A40-A7D5-3CACE3EA085B}" type="slidenum">
              <a:rPr lang="en-US" smtClean="0"/>
              <a:t>‹#›</a:t>
            </a:fld>
            <a:endParaRPr lang="en-US"/>
          </a:p>
        </p:txBody>
      </p:sp>
    </p:spTree>
    <p:extLst>
      <p:ext uri="{BB962C8B-B14F-4D97-AF65-F5344CB8AC3E}">
        <p14:creationId xmlns:p14="http://schemas.microsoft.com/office/powerpoint/2010/main" val="202138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0C794-92B2-2941-92ED-4760F0D958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CFC5F9-93CF-BB4E-9A52-FCDB3934BF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C32C7E9-E928-7E4D-A04E-72F492D52D9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0EA62D-C2E3-C944-A0A0-8B56951A75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0944FC2-05EE-D04D-9346-77A1732C96F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56C3A9-FAA2-CA43-A592-3339D3CDF62B}"/>
              </a:ext>
            </a:extLst>
          </p:cNvPr>
          <p:cNvSpPr>
            <a:spLocks noGrp="1"/>
          </p:cNvSpPr>
          <p:nvPr>
            <p:ph type="dt" sz="half" idx="10"/>
          </p:nvPr>
        </p:nvSpPr>
        <p:spPr/>
        <p:txBody>
          <a:bodyPr/>
          <a:lstStyle/>
          <a:p>
            <a:fld id="{8DEE1C70-82D5-DC4F-8B3A-DAAE1D370646}" type="datetimeFigureOut">
              <a:rPr lang="en-US" smtClean="0"/>
              <a:t>8/22/19</a:t>
            </a:fld>
            <a:endParaRPr lang="en-US"/>
          </a:p>
        </p:txBody>
      </p:sp>
      <p:sp>
        <p:nvSpPr>
          <p:cNvPr id="8" name="Footer Placeholder 7">
            <a:extLst>
              <a:ext uri="{FF2B5EF4-FFF2-40B4-BE49-F238E27FC236}">
                <a16:creationId xmlns:a16="http://schemas.microsoft.com/office/drawing/2014/main" id="{CB9B59E4-4C4B-0B40-B0F0-0322916175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BB45853-0413-2849-A00E-D1F9DEB285E9}"/>
              </a:ext>
            </a:extLst>
          </p:cNvPr>
          <p:cNvSpPr>
            <a:spLocks noGrp="1"/>
          </p:cNvSpPr>
          <p:nvPr>
            <p:ph type="sldNum" sz="quarter" idx="12"/>
          </p:nvPr>
        </p:nvSpPr>
        <p:spPr>
          <a:xfrm>
            <a:off x="8610600" y="6356350"/>
            <a:ext cx="2743200" cy="365125"/>
          </a:xfrm>
          <a:prstGeom prst="rect">
            <a:avLst/>
          </a:prstGeom>
        </p:spPr>
        <p:txBody>
          <a:bodyPr/>
          <a:lstStyle/>
          <a:p>
            <a:fld id="{4DC6A39D-9745-0A40-A7D5-3CACE3EA085B}" type="slidenum">
              <a:rPr lang="en-US" smtClean="0"/>
              <a:t>‹#›</a:t>
            </a:fld>
            <a:endParaRPr lang="en-US"/>
          </a:p>
        </p:txBody>
      </p:sp>
    </p:spTree>
    <p:extLst>
      <p:ext uri="{BB962C8B-B14F-4D97-AF65-F5344CB8AC3E}">
        <p14:creationId xmlns:p14="http://schemas.microsoft.com/office/powerpoint/2010/main" val="830452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C3A4F-4515-474B-85BA-09D5F198BD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A363D5-EE35-BE48-8C0E-49D9F09A5F24}"/>
              </a:ext>
            </a:extLst>
          </p:cNvPr>
          <p:cNvSpPr>
            <a:spLocks noGrp="1"/>
          </p:cNvSpPr>
          <p:nvPr>
            <p:ph type="dt" sz="half" idx="10"/>
          </p:nvPr>
        </p:nvSpPr>
        <p:spPr/>
        <p:txBody>
          <a:bodyPr/>
          <a:lstStyle/>
          <a:p>
            <a:fld id="{8DEE1C70-82D5-DC4F-8B3A-DAAE1D370646}" type="datetimeFigureOut">
              <a:rPr lang="en-US" smtClean="0"/>
              <a:t>8/22/19</a:t>
            </a:fld>
            <a:endParaRPr lang="en-US"/>
          </a:p>
        </p:txBody>
      </p:sp>
      <p:sp>
        <p:nvSpPr>
          <p:cNvPr id="4" name="Footer Placeholder 3">
            <a:extLst>
              <a:ext uri="{FF2B5EF4-FFF2-40B4-BE49-F238E27FC236}">
                <a16:creationId xmlns:a16="http://schemas.microsoft.com/office/drawing/2014/main" id="{E9DF8E9C-BA58-3F44-8ED9-3260478FD5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92E7B4-A814-9242-A906-48F02DBAF513}"/>
              </a:ext>
            </a:extLst>
          </p:cNvPr>
          <p:cNvSpPr>
            <a:spLocks noGrp="1"/>
          </p:cNvSpPr>
          <p:nvPr>
            <p:ph type="sldNum" sz="quarter" idx="12"/>
          </p:nvPr>
        </p:nvSpPr>
        <p:spPr>
          <a:xfrm>
            <a:off x="8610600" y="6356350"/>
            <a:ext cx="2743200" cy="365125"/>
          </a:xfrm>
          <a:prstGeom prst="rect">
            <a:avLst/>
          </a:prstGeom>
        </p:spPr>
        <p:txBody>
          <a:bodyPr/>
          <a:lstStyle/>
          <a:p>
            <a:fld id="{4DC6A39D-9745-0A40-A7D5-3CACE3EA085B}" type="slidenum">
              <a:rPr lang="en-US" smtClean="0"/>
              <a:t>‹#›</a:t>
            </a:fld>
            <a:endParaRPr lang="en-US"/>
          </a:p>
        </p:txBody>
      </p:sp>
    </p:spTree>
    <p:extLst>
      <p:ext uri="{BB962C8B-B14F-4D97-AF65-F5344CB8AC3E}">
        <p14:creationId xmlns:p14="http://schemas.microsoft.com/office/powerpoint/2010/main" val="4109702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BFC686-1F02-7B4E-A37C-18589DC4792C}"/>
              </a:ext>
            </a:extLst>
          </p:cNvPr>
          <p:cNvSpPr>
            <a:spLocks noGrp="1"/>
          </p:cNvSpPr>
          <p:nvPr>
            <p:ph type="dt" sz="half" idx="10"/>
          </p:nvPr>
        </p:nvSpPr>
        <p:spPr/>
        <p:txBody>
          <a:bodyPr/>
          <a:lstStyle/>
          <a:p>
            <a:fld id="{8DEE1C70-82D5-DC4F-8B3A-DAAE1D370646}" type="datetimeFigureOut">
              <a:rPr lang="en-US" smtClean="0"/>
              <a:t>8/22/19</a:t>
            </a:fld>
            <a:endParaRPr lang="en-US"/>
          </a:p>
        </p:txBody>
      </p:sp>
      <p:sp>
        <p:nvSpPr>
          <p:cNvPr id="3" name="Footer Placeholder 2">
            <a:extLst>
              <a:ext uri="{FF2B5EF4-FFF2-40B4-BE49-F238E27FC236}">
                <a16:creationId xmlns:a16="http://schemas.microsoft.com/office/drawing/2014/main" id="{A13D8CA7-E879-1C4B-8BF9-22A41B21D1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E201D2-0395-784C-B564-FA100399C5DB}"/>
              </a:ext>
            </a:extLst>
          </p:cNvPr>
          <p:cNvSpPr>
            <a:spLocks noGrp="1"/>
          </p:cNvSpPr>
          <p:nvPr>
            <p:ph type="sldNum" sz="quarter" idx="12"/>
          </p:nvPr>
        </p:nvSpPr>
        <p:spPr>
          <a:xfrm>
            <a:off x="8610600" y="6356350"/>
            <a:ext cx="2743200" cy="365125"/>
          </a:xfrm>
          <a:prstGeom prst="rect">
            <a:avLst/>
          </a:prstGeom>
        </p:spPr>
        <p:txBody>
          <a:bodyPr/>
          <a:lstStyle/>
          <a:p>
            <a:fld id="{4DC6A39D-9745-0A40-A7D5-3CACE3EA085B}" type="slidenum">
              <a:rPr lang="en-US" smtClean="0"/>
              <a:t>‹#›</a:t>
            </a:fld>
            <a:endParaRPr lang="en-US"/>
          </a:p>
        </p:txBody>
      </p:sp>
    </p:spTree>
    <p:extLst>
      <p:ext uri="{BB962C8B-B14F-4D97-AF65-F5344CB8AC3E}">
        <p14:creationId xmlns:p14="http://schemas.microsoft.com/office/powerpoint/2010/main" val="3507206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9A535-F7CC-6749-A1EB-85FD26F3F3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7D01F2-6388-2D46-9839-721CA3B7C8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A2934D-4472-F744-8C9A-6BB7EAC360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B5C8CF7-DC3E-AB46-BCDC-0B8E3670B08D}"/>
              </a:ext>
            </a:extLst>
          </p:cNvPr>
          <p:cNvSpPr>
            <a:spLocks noGrp="1"/>
          </p:cNvSpPr>
          <p:nvPr>
            <p:ph type="dt" sz="half" idx="10"/>
          </p:nvPr>
        </p:nvSpPr>
        <p:spPr/>
        <p:txBody>
          <a:bodyPr/>
          <a:lstStyle/>
          <a:p>
            <a:fld id="{8DEE1C70-82D5-DC4F-8B3A-DAAE1D370646}" type="datetimeFigureOut">
              <a:rPr lang="en-US" smtClean="0"/>
              <a:t>8/22/19</a:t>
            </a:fld>
            <a:endParaRPr lang="en-US"/>
          </a:p>
        </p:txBody>
      </p:sp>
      <p:sp>
        <p:nvSpPr>
          <p:cNvPr id="6" name="Footer Placeholder 5">
            <a:extLst>
              <a:ext uri="{FF2B5EF4-FFF2-40B4-BE49-F238E27FC236}">
                <a16:creationId xmlns:a16="http://schemas.microsoft.com/office/drawing/2014/main" id="{63FAC06C-5859-224C-BE8F-0D4296D92C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9D367C-3D14-7942-A0D4-5969D2E0E56A}"/>
              </a:ext>
            </a:extLst>
          </p:cNvPr>
          <p:cNvSpPr>
            <a:spLocks noGrp="1"/>
          </p:cNvSpPr>
          <p:nvPr>
            <p:ph type="sldNum" sz="quarter" idx="12"/>
          </p:nvPr>
        </p:nvSpPr>
        <p:spPr>
          <a:xfrm>
            <a:off x="8610600" y="6356350"/>
            <a:ext cx="2743200" cy="365125"/>
          </a:xfrm>
          <a:prstGeom prst="rect">
            <a:avLst/>
          </a:prstGeom>
        </p:spPr>
        <p:txBody>
          <a:bodyPr/>
          <a:lstStyle/>
          <a:p>
            <a:fld id="{4DC6A39D-9745-0A40-A7D5-3CACE3EA085B}" type="slidenum">
              <a:rPr lang="en-US" smtClean="0"/>
              <a:t>‹#›</a:t>
            </a:fld>
            <a:endParaRPr lang="en-US"/>
          </a:p>
        </p:txBody>
      </p:sp>
    </p:spTree>
    <p:extLst>
      <p:ext uri="{BB962C8B-B14F-4D97-AF65-F5344CB8AC3E}">
        <p14:creationId xmlns:p14="http://schemas.microsoft.com/office/powerpoint/2010/main" val="2392036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379BF-5385-874B-A7F8-27DAB8F66F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250D4A-FE66-FA47-9E59-0C7DACAE57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C07F38-2E85-C64A-AC09-0E5540A47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8C1C03-8A5E-F94D-B60C-EF3CDE68A34C}"/>
              </a:ext>
            </a:extLst>
          </p:cNvPr>
          <p:cNvSpPr>
            <a:spLocks noGrp="1"/>
          </p:cNvSpPr>
          <p:nvPr>
            <p:ph type="dt" sz="half" idx="10"/>
          </p:nvPr>
        </p:nvSpPr>
        <p:spPr/>
        <p:txBody>
          <a:bodyPr/>
          <a:lstStyle/>
          <a:p>
            <a:fld id="{8DEE1C70-82D5-DC4F-8B3A-DAAE1D370646}" type="datetimeFigureOut">
              <a:rPr lang="en-US" smtClean="0"/>
              <a:t>8/22/19</a:t>
            </a:fld>
            <a:endParaRPr lang="en-US"/>
          </a:p>
        </p:txBody>
      </p:sp>
      <p:sp>
        <p:nvSpPr>
          <p:cNvPr id="6" name="Footer Placeholder 5">
            <a:extLst>
              <a:ext uri="{FF2B5EF4-FFF2-40B4-BE49-F238E27FC236}">
                <a16:creationId xmlns:a16="http://schemas.microsoft.com/office/drawing/2014/main" id="{E6D830A5-5375-A748-A173-BD48EB998A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C77E83-49E2-D140-A1D8-DD4C9E212F07}"/>
              </a:ext>
            </a:extLst>
          </p:cNvPr>
          <p:cNvSpPr>
            <a:spLocks noGrp="1"/>
          </p:cNvSpPr>
          <p:nvPr>
            <p:ph type="sldNum" sz="quarter" idx="12"/>
          </p:nvPr>
        </p:nvSpPr>
        <p:spPr>
          <a:xfrm>
            <a:off x="8610600" y="6356350"/>
            <a:ext cx="2743200" cy="365125"/>
          </a:xfrm>
          <a:prstGeom prst="rect">
            <a:avLst/>
          </a:prstGeom>
        </p:spPr>
        <p:txBody>
          <a:bodyPr/>
          <a:lstStyle/>
          <a:p>
            <a:fld id="{4DC6A39D-9745-0A40-A7D5-3CACE3EA085B}" type="slidenum">
              <a:rPr lang="en-US" smtClean="0"/>
              <a:t>‹#›</a:t>
            </a:fld>
            <a:endParaRPr lang="en-US"/>
          </a:p>
        </p:txBody>
      </p:sp>
    </p:spTree>
    <p:extLst>
      <p:ext uri="{BB962C8B-B14F-4D97-AF65-F5344CB8AC3E}">
        <p14:creationId xmlns:p14="http://schemas.microsoft.com/office/powerpoint/2010/main" val="3362261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8C29C4-2898-C142-97B8-B1F4344809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F27241-1BAD-D346-948F-130F54F8B8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40AAF4-03E9-0E40-9FDD-4178164FB0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EE1C70-82D5-DC4F-8B3A-DAAE1D370646}" type="datetimeFigureOut">
              <a:rPr lang="en-US" smtClean="0"/>
              <a:t>8/22/19</a:t>
            </a:fld>
            <a:endParaRPr lang="en-US"/>
          </a:p>
        </p:txBody>
      </p:sp>
      <p:sp>
        <p:nvSpPr>
          <p:cNvPr id="5" name="Footer Placeholder 4">
            <a:extLst>
              <a:ext uri="{FF2B5EF4-FFF2-40B4-BE49-F238E27FC236}">
                <a16:creationId xmlns:a16="http://schemas.microsoft.com/office/drawing/2014/main" id="{B9029282-6DC6-4942-B6B5-1DE1415445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7" name="Picture 2" descr="D:\10Pines SVN\Grafica\marcas\logo10pinesRGB-small.jpg">
            <a:extLst>
              <a:ext uri="{FF2B5EF4-FFF2-40B4-BE49-F238E27FC236}">
                <a16:creationId xmlns:a16="http://schemas.microsoft.com/office/drawing/2014/main" id="{3F27DB29-11E6-7246-8361-4862CC904AB1}"/>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421938" y="6176963"/>
            <a:ext cx="1719262"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92725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El Desarrollo de Software como debería Ser"/>
          <p:cNvSpPr txBox="1">
            <a:spLocks noGrp="1"/>
          </p:cNvSpPr>
          <p:nvPr>
            <p:ph type="ctrTitle"/>
          </p:nvPr>
        </p:nvSpPr>
        <p:spPr>
          <a:xfrm>
            <a:off x="609600" y="582699"/>
            <a:ext cx="11314175" cy="3373086"/>
          </a:xfrm>
          <a:prstGeom prst="rect">
            <a:avLst/>
          </a:prstGeom>
          <a:ln w="9525">
            <a:round/>
          </a:ln>
        </p:spPr>
        <p:txBody>
          <a:bodyPr>
            <a:normAutofit/>
          </a:bodyPr>
          <a:lstStyle>
            <a:lvl1pPr defTabSz="525779">
              <a:defRPr sz="7200"/>
            </a:lvl1pPr>
          </a:lstStyle>
          <a:p>
            <a:r>
              <a:rPr lang="en-US" b="1" dirty="0"/>
              <a:t>Live Typing</a:t>
            </a:r>
            <a:br>
              <a:rPr lang="en-US" b="1" dirty="0"/>
            </a:br>
            <a:r>
              <a:rPr lang="en-US" sz="4400" b="1" dirty="0"/>
              <a:t>Automatic Type Annotation that improves the Programming </a:t>
            </a:r>
            <a:r>
              <a:rPr lang="en-US" sz="4400" b="1" dirty="0" err="1"/>
              <a:t>eXperience</a:t>
            </a:r>
            <a:r>
              <a:rPr lang="en-US" sz="4400" b="1" dirty="0"/>
              <a:t> </a:t>
            </a:r>
            <a:endParaRPr lang="en-US" sz="6600" dirty="0"/>
          </a:p>
        </p:txBody>
      </p:sp>
      <p:sp>
        <p:nvSpPr>
          <p:cNvPr id="120" name="Hernán A. Wilkinson…"/>
          <p:cNvSpPr txBox="1">
            <a:spLocks noGrp="1"/>
          </p:cNvSpPr>
          <p:nvPr>
            <p:ph type="subTitle" sz="quarter" idx="1"/>
          </p:nvPr>
        </p:nvSpPr>
        <p:spPr>
          <a:xfrm>
            <a:off x="2416969" y="4348758"/>
            <a:ext cx="7358063" cy="926980"/>
          </a:xfrm>
          <a:prstGeom prst="rect">
            <a:avLst/>
          </a:prstGeom>
        </p:spPr>
        <p:txBody>
          <a:bodyPr/>
          <a:lstStyle/>
          <a:p>
            <a:r>
              <a:rPr dirty="0" err="1"/>
              <a:t>Hernán</a:t>
            </a:r>
            <a:r>
              <a:rPr dirty="0"/>
              <a:t> A. Wilkinson</a:t>
            </a:r>
            <a:r>
              <a:rPr lang="es-ES" dirty="0"/>
              <a:t> - </a:t>
            </a:r>
            <a:r>
              <a:rPr dirty="0"/>
              <a:t>@</a:t>
            </a:r>
            <a:r>
              <a:rPr dirty="0" err="1"/>
              <a:t>hernanwilkinson</a:t>
            </a:r>
            <a:endParaRPr lang="es-ES" dirty="0"/>
          </a:p>
          <a:p>
            <a:r>
              <a:rPr lang="en-US" dirty="0"/>
              <a:t>10Pines founder – Professor at UBA</a:t>
            </a:r>
            <a:endParaRPr dirty="0"/>
          </a:p>
        </p:txBody>
      </p:sp>
      <p:grpSp>
        <p:nvGrpSpPr>
          <p:cNvPr id="124" name="Group"/>
          <p:cNvGrpSpPr/>
          <p:nvPr/>
        </p:nvGrpSpPr>
        <p:grpSpPr>
          <a:xfrm>
            <a:off x="2014330" y="5753033"/>
            <a:ext cx="5977846" cy="926980"/>
            <a:chOff x="0" y="0"/>
            <a:chExt cx="8501825" cy="1318370"/>
          </a:xfrm>
        </p:grpSpPr>
        <p:pic>
          <p:nvPicPr>
            <p:cNvPr id="121" name="C:\Documents and Settings\Allen\Escritorio\logo10pinesRGB-header.jpg" descr="C:\Documents and Settings\Allen\Escritorio\logo10pinesRGB-header.jpg"/>
            <p:cNvPicPr>
              <a:picLocks noChangeAspect="1"/>
            </p:cNvPicPr>
            <p:nvPr/>
          </p:nvPicPr>
          <p:blipFill>
            <a:blip r:embed="rId2"/>
            <a:stretch>
              <a:fillRect/>
            </a:stretch>
          </p:blipFill>
          <p:spPr>
            <a:xfrm>
              <a:off x="0" y="0"/>
              <a:ext cx="3629899" cy="1318371"/>
            </a:xfrm>
            <a:prstGeom prst="rect">
              <a:avLst/>
            </a:prstGeom>
            <a:ln w="12700" cap="flat">
              <a:noFill/>
              <a:miter lim="400000"/>
            </a:ln>
            <a:effectLst/>
          </p:spPr>
        </p:pic>
        <p:sp>
          <p:nvSpPr>
            <p:cNvPr id="122" name="Line"/>
            <p:cNvSpPr/>
            <p:nvPr/>
          </p:nvSpPr>
          <p:spPr>
            <a:xfrm flipH="1">
              <a:off x="3852408" y="159293"/>
              <a:ext cx="2097" cy="999783"/>
            </a:xfrm>
            <a:prstGeom prst="line">
              <a:avLst/>
            </a:prstGeom>
            <a:noFill/>
            <a:ln w="12700" cap="flat">
              <a:solidFill>
                <a:srgbClr val="BFBFBF"/>
              </a:solidFill>
              <a:prstDash val="solid"/>
              <a:round/>
            </a:ln>
            <a:effectLst/>
          </p:spPr>
          <p:txBody>
            <a:bodyPr wrap="square" lIns="32145" tIns="32145" rIns="32145" bIns="32145" numCol="1" anchor="t">
              <a:noAutofit/>
            </a:bodyPr>
            <a:lstStyle/>
            <a:p>
              <a:pPr defTabSz="321457">
                <a:defRPr sz="1800" u="sng">
                  <a:latin typeface="Verdana"/>
                  <a:ea typeface="Verdana"/>
                  <a:cs typeface="Verdana"/>
                  <a:sym typeface="Verdana"/>
                </a:defRPr>
              </a:pPr>
              <a:endParaRPr sz="1266"/>
            </a:p>
          </p:txBody>
        </p:sp>
        <p:sp>
          <p:nvSpPr>
            <p:cNvPr id="123" name="agile software development &amp; services"/>
            <p:cNvSpPr txBox="1"/>
            <p:nvPr/>
          </p:nvSpPr>
          <p:spPr>
            <a:xfrm>
              <a:off x="3946727" y="456922"/>
              <a:ext cx="4555099" cy="40578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146" tIns="32146" rIns="32146" bIns="32146" numCol="1" anchor="t">
              <a:noAutofit/>
            </a:bodyPr>
            <a:lstStyle>
              <a:lvl1pPr algn="l" defTabSz="457200">
                <a:defRPr sz="1400">
                  <a:solidFill>
                    <a:srgbClr val="6D6058"/>
                  </a:solidFill>
                  <a:latin typeface="Century Gothic"/>
                  <a:ea typeface="Century Gothic"/>
                  <a:cs typeface="Century Gothic"/>
                  <a:sym typeface="Century Gothic"/>
                </a:defRPr>
              </a:lvl1pPr>
            </a:lstStyle>
            <a:p>
              <a:r>
                <a:rPr sz="984"/>
                <a:t>agile software development &amp; services</a:t>
              </a:r>
            </a:p>
          </p:txBody>
        </p:sp>
      </p:grpSp>
      <p:pic>
        <p:nvPicPr>
          <p:cNvPr id="10" name="Picture 9">
            <a:extLst>
              <a:ext uri="{FF2B5EF4-FFF2-40B4-BE49-F238E27FC236}">
                <a16:creationId xmlns:a16="http://schemas.microsoft.com/office/drawing/2014/main" id="{BF302360-79E6-9B4D-9FCB-33FB5BC48AC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239557" y="5576195"/>
            <a:ext cx="1265291" cy="1103818"/>
          </a:xfrm>
          <a:prstGeom prst="rect">
            <a:avLst/>
          </a:prstGeom>
          <a:noFill/>
          <a:ln>
            <a:noFill/>
          </a:ln>
        </p:spPr>
      </p:pic>
      <p:sp>
        <p:nvSpPr>
          <p:cNvPr id="4" name="TextBox 3">
            <a:extLst>
              <a:ext uri="{FF2B5EF4-FFF2-40B4-BE49-F238E27FC236}">
                <a16:creationId xmlns:a16="http://schemas.microsoft.com/office/drawing/2014/main" id="{496EB95C-6DC6-604E-B3C6-7AF73541B659}"/>
              </a:ext>
            </a:extLst>
          </p:cNvPr>
          <p:cNvSpPr txBox="1"/>
          <p:nvPr/>
        </p:nvSpPr>
        <p:spPr>
          <a:xfrm>
            <a:off x="10296939" y="6216522"/>
            <a:ext cx="1895061" cy="641478"/>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138081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60AD3FD-CA04-EF49-948D-D037A1C8A826}"/>
              </a:ext>
            </a:extLst>
          </p:cNvPr>
          <p:cNvSpPr txBox="1">
            <a:spLocks/>
          </p:cNvSpPr>
          <p:nvPr/>
        </p:nvSpPr>
        <p:spPr>
          <a:xfrm>
            <a:off x="139700" y="1778000"/>
            <a:ext cx="11912600" cy="2781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900" dirty="0"/>
              <a:t>Looking for </a:t>
            </a:r>
            <a:r>
              <a:rPr lang="en-US" sz="4900" b="1" dirty="0"/>
              <a:t>senders</a:t>
            </a:r>
            <a:r>
              <a:rPr lang="en-US" sz="4900" dirty="0"/>
              <a:t> is done </a:t>
            </a:r>
            <a:r>
              <a:rPr lang="en-US" sz="4900" b="1" dirty="0"/>
              <a:t>statically</a:t>
            </a:r>
            <a:r>
              <a:rPr lang="en-US" sz="4900" dirty="0"/>
              <a:t>!!</a:t>
            </a:r>
            <a:br>
              <a:rPr lang="en-US" sz="4000" dirty="0"/>
            </a:br>
            <a:endParaRPr lang="en-US" sz="4000" dirty="0"/>
          </a:p>
          <a:p>
            <a:pPr algn="ctr"/>
            <a:r>
              <a:rPr lang="en-US" sz="3600" dirty="0"/>
              <a:t>we get </a:t>
            </a:r>
            <a:r>
              <a:rPr lang="en-US" sz="3600" b="1" i="1" dirty="0"/>
              <a:t>more senders </a:t>
            </a:r>
            <a:r>
              <a:rPr lang="en-US" sz="3600" dirty="0"/>
              <a:t>than the real ones</a:t>
            </a:r>
            <a:br>
              <a:rPr lang="en-US" sz="3600" dirty="0"/>
            </a:br>
            <a:r>
              <a:rPr lang="en-US" sz="3600" dirty="0"/>
              <a:t>we need </a:t>
            </a:r>
            <a:r>
              <a:rPr lang="en-US" sz="3600" b="1" i="1" dirty="0"/>
              <a:t>to manually filter </a:t>
            </a:r>
            <a:r>
              <a:rPr lang="en-US" sz="3600" dirty="0"/>
              <a:t>them</a:t>
            </a:r>
          </a:p>
        </p:txBody>
      </p:sp>
    </p:spTree>
    <p:extLst>
      <p:ext uri="{BB962C8B-B14F-4D97-AF65-F5344CB8AC3E}">
        <p14:creationId xmlns:p14="http://schemas.microsoft.com/office/powerpoint/2010/main" val="1795860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5D87-B5E9-774A-BB8C-3DD1C5859915}"/>
              </a:ext>
            </a:extLst>
          </p:cNvPr>
          <p:cNvSpPr>
            <a:spLocks noGrp="1"/>
          </p:cNvSpPr>
          <p:nvPr>
            <p:ph type="title"/>
          </p:nvPr>
        </p:nvSpPr>
        <p:spPr>
          <a:xfrm>
            <a:off x="139700" y="1778000"/>
            <a:ext cx="11912600" cy="2781300"/>
          </a:xfrm>
        </p:spPr>
        <p:txBody>
          <a:bodyPr>
            <a:normAutofit fontScale="90000"/>
          </a:bodyPr>
          <a:lstStyle/>
          <a:p>
            <a:pPr algn="ctr"/>
            <a:r>
              <a:rPr lang="en-US" sz="5400" dirty="0"/>
              <a:t>Looking for </a:t>
            </a:r>
            <a:r>
              <a:rPr lang="en-US" sz="5400" b="1" dirty="0"/>
              <a:t>implementors</a:t>
            </a:r>
            <a:r>
              <a:rPr lang="en-US" sz="5400" dirty="0"/>
              <a:t> is done </a:t>
            </a:r>
            <a:r>
              <a:rPr lang="en-US" sz="5400" b="1" dirty="0"/>
              <a:t>statically</a:t>
            </a:r>
            <a:r>
              <a:rPr lang="en-US" sz="5400" dirty="0"/>
              <a:t>!!</a:t>
            </a:r>
            <a:br>
              <a:rPr lang="en-US" sz="4000" dirty="0"/>
            </a:br>
            <a:br>
              <a:rPr lang="en-US" sz="4000" dirty="0"/>
            </a:br>
            <a:r>
              <a:rPr lang="en-US" sz="4000" dirty="0"/>
              <a:t>we get </a:t>
            </a:r>
            <a:r>
              <a:rPr lang="en-US" sz="4000" b="1" i="1" dirty="0"/>
              <a:t>more implementors </a:t>
            </a:r>
            <a:r>
              <a:rPr lang="en-US" sz="4000" dirty="0"/>
              <a:t>than the real ones</a:t>
            </a:r>
            <a:br>
              <a:rPr lang="en-US" sz="4000" dirty="0"/>
            </a:br>
            <a:r>
              <a:rPr lang="en-US" sz="4000" dirty="0"/>
              <a:t>we need </a:t>
            </a:r>
            <a:r>
              <a:rPr lang="en-US" sz="4000" b="1" i="1" dirty="0"/>
              <a:t>to manually filter </a:t>
            </a:r>
            <a:r>
              <a:rPr lang="en-US" sz="4000" dirty="0"/>
              <a:t>them</a:t>
            </a:r>
          </a:p>
        </p:txBody>
      </p:sp>
    </p:spTree>
    <p:extLst>
      <p:ext uri="{BB962C8B-B14F-4D97-AF65-F5344CB8AC3E}">
        <p14:creationId xmlns:p14="http://schemas.microsoft.com/office/powerpoint/2010/main" val="457749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5D87-B5E9-774A-BB8C-3DD1C5859915}"/>
              </a:ext>
            </a:extLst>
          </p:cNvPr>
          <p:cNvSpPr>
            <a:spLocks noGrp="1"/>
          </p:cNvSpPr>
          <p:nvPr>
            <p:ph type="title"/>
          </p:nvPr>
        </p:nvSpPr>
        <p:spPr>
          <a:xfrm>
            <a:off x="139700" y="1778000"/>
            <a:ext cx="11912600" cy="2781300"/>
          </a:xfrm>
        </p:spPr>
        <p:txBody>
          <a:bodyPr>
            <a:normAutofit fontScale="90000"/>
          </a:bodyPr>
          <a:lstStyle/>
          <a:p>
            <a:pPr algn="ctr"/>
            <a:r>
              <a:rPr lang="en-US" sz="5400" b="1" dirty="0"/>
              <a:t>Renaming a message </a:t>
            </a:r>
            <a:r>
              <a:rPr lang="en-US" sz="5400" dirty="0"/>
              <a:t>is done </a:t>
            </a:r>
            <a:r>
              <a:rPr lang="en-US" sz="5400" b="1" dirty="0"/>
              <a:t>statically</a:t>
            </a:r>
            <a:r>
              <a:rPr lang="en-US" sz="5400" dirty="0"/>
              <a:t>!!</a:t>
            </a:r>
            <a:br>
              <a:rPr lang="en-US" sz="4000" dirty="0"/>
            </a:br>
            <a:br>
              <a:rPr lang="en-US" sz="4000" dirty="0"/>
            </a:br>
            <a:r>
              <a:rPr lang="en-US" sz="4000" dirty="0"/>
              <a:t>we get </a:t>
            </a:r>
            <a:r>
              <a:rPr lang="en-US" sz="4000" b="1" i="1" dirty="0"/>
              <a:t>more senders and implementors </a:t>
            </a:r>
            <a:r>
              <a:rPr lang="en-US" sz="4000" dirty="0"/>
              <a:t>than the real ones</a:t>
            </a:r>
            <a:br>
              <a:rPr lang="en-US" sz="4000" dirty="0"/>
            </a:br>
            <a:r>
              <a:rPr lang="en-US" sz="4000" dirty="0"/>
              <a:t>we need </a:t>
            </a:r>
            <a:r>
              <a:rPr lang="en-US" sz="4000" b="1" i="1" dirty="0"/>
              <a:t>to manually filter </a:t>
            </a:r>
            <a:r>
              <a:rPr lang="en-US" sz="4000" dirty="0"/>
              <a:t>them</a:t>
            </a:r>
          </a:p>
        </p:txBody>
      </p:sp>
    </p:spTree>
    <p:extLst>
      <p:ext uri="{BB962C8B-B14F-4D97-AF65-F5344CB8AC3E}">
        <p14:creationId xmlns:p14="http://schemas.microsoft.com/office/powerpoint/2010/main" val="1136693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5D87-B5E9-774A-BB8C-3DD1C5859915}"/>
              </a:ext>
            </a:extLst>
          </p:cNvPr>
          <p:cNvSpPr>
            <a:spLocks noGrp="1"/>
          </p:cNvSpPr>
          <p:nvPr>
            <p:ph type="title"/>
          </p:nvPr>
        </p:nvSpPr>
        <p:spPr>
          <a:xfrm>
            <a:off x="139700" y="1778000"/>
            <a:ext cx="11912600" cy="2781300"/>
          </a:xfrm>
        </p:spPr>
        <p:txBody>
          <a:bodyPr>
            <a:normAutofit fontScale="90000"/>
          </a:bodyPr>
          <a:lstStyle/>
          <a:p>
            <a:pPr algn="ctr"/>
            <a:r>
              <a:rPr lang="en-US" sz="5400" b="1" dirty="0"/>
              <a:t>Autocomplete</a:t>
            </a:r>
            <a:r>
              <a:rPr lang="en-US" sz="5400" dirty="0"/>
              <a:t> in the browser is done </a:t>
            </a:r>
            <a:r>
              <a:rPr lang="en-US" sz="5400" b="1" dirty="0"/>
              <a:t>statically</a:t>
            </a:r>
            <a:br>
              <a:rPr lang="en-US" sz="4000" dirty="0"/>
            </a:br>
            <a:br>
              <a:rPr lang="en-US" sz="4000" dirty="0"/>
            </a:br>
            <a:r>
              <a:rPr lang="en-US" sz="4000" dirty="0"/>
              <a:t>we get </a:t>
            </a:r>
            <a:r>
              <a:rPr lang="en-US" sz="4000" b="1" i="1" dirty="0"/>
              <a:t>don’t get the real messages </a:t>
            </a:r>
            <a:r>
              <a:rPr lang="en-US" sz="4000" dirty="0"/>
              <a:t>an object understands</a:t>
            </a:r>
          </a:p>
        </p:txBody>
      </p:sp>
    </p:spTree>
    <p:extLst>
      <p:ext uri="{BB962C8B-B14F-4D97-AF65-F5344CB8AC3E}">
        <p14:creationId xmlns:p14="http://schemas.microsoft.com/office/powerpoint/2010/main" val="2572647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5D87-B5E9-774A-BB8C-3DD1C5859915}"/>
              </a:ext>
            </a:extLst>
          </p:cNvPr>
          <p:cNvSpPr>
            <a:spLocks noGrp="1"/>
          </p:cNvSpPr>
          <p:nvPr>
            <p:ph type="title"/>
          </p:nvPr>
        </p:nvSpPr>
        <p:spPr>
          <a:xfrm>
            <a:off x="139700" y="1778000"/>
            <a:ext cx="11912600" cy="2781300"/>
          </a:xfrm>
        </p:spPr>
        <p:txBody>
          <a:bodyPr>
            <a:normAutofit/>
          </a:bodyPr>
          <a:lstStyle/>
          <a:p>
            <a:pPr algn="ctr"/>
            <a:r>
              <a:rPr lang="en-US" sz="4900" b="1" dirty="0"/>
              <a:t>and so on…</a:t>
            </a:r>
          </a:p>
        </p:txBody>
      </p:sp>
    </p:spTree>
    <p:extLst>
      <p:ext uri="{BB962C8B-B14F-4D97-AF65-F5344CB8AC3E}">
        <p14:creationId xmlns:p14="http://schemas.microsoft.com/office/powerpoint/2010/main" val="3760319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F21A-133F-5846-A275-465F0D62F883}"/>
              </a:ext>
            </a:extLst>
          </p:cNvPr>
          <p:cNvSpPr>
            <a:spLocks noGrp="1"/>
          </p:cNvSpPr>
          <p:nvPr>
            <p:ph type="title"/>
          </p:nvPr>
        </p:nvSpPr>
        <p:spPr>
          <a:xfrm>
            <a:off x="965200" y="2346325"/>
            <a:ext cx="10515600" cy="1325563"/>
          </a:xfrm>
        </p:spPr>
        <p:txBody>
          <a:bodyPr>
            <a:normAutofit/>
          </a:bodyPr>
          <a:lstStyle/>
          <a:p>
            <a:pPr algn="ctr"/>
            <a:r>
              <a:rPr lang="en-US" sz="6000" dirty="0"/>
              <a:t>But </a:t>
            </a:r>
            <a:r>
              <a:rPr lang="en-US" sz="6000" b="1" dirty="0"/>
              <a:t>Smalltalk</a:t>
            </a:r>
            <a:r>
              <a:rPr lang="en-US" sz="6000" dirty="0"/>
              <a:t> is Cool!!</a:t>
            </a:r>
          </a:p>
        </p:txBody>
      </p:sp>
    </p:spTree>
    <p:extLst>
      <p:ext uri="{BB962C8B-B14F-4D97-AF65-F5344CB8AC3E}">
        <p14:creationId xmlns:p14="http://schemas.microsoft.com/office/powerpoint/2010/main" val="1403966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F21A-133F-5846-A275-465F0D62F883}"/>
              </a:ext>
            </a:extLst>
          </p:cNvPr>
          <p:cNvSpPr>
            <a:spLocks noGrp="1"/>
          </p:cNvSpPr>
          <p:nvPr>
            <p:ph type="title"/>
          </p:nvPr>
        </p:nvSpPr>
        <p:spPr>
          <a:xfrm>
            <a:off x="673100" y="2346325"/>
            <a:ext cx="11074400" cy="1325563"/>
          </a:xfrm>
        </p:spPr>
        <p:txBody>
          <a:bodyPr>
            <a:normAutofit/>
          </a:bodyPr>
          <a:lstStyle/>
          <a:p>
            <a:pPr algn="ctr"/>
            <a:r>
              <a:rPr lang="en-US" sz="6000" dirty="0"/>
              <a:t>Because it is </a:t>
            </a:r>
            <a:r>
              <a:rPr lang="en-US" sz="6000" b="1" dirty="0"/>
              <a:t>Dynamically Typed</a:t>
            </a:r>
            <a:endParaRPr lang="en-US" sz="6000" dirty="0"/>
          </a:p>
        </p:txBody>
      </p:sp>
    </p:spTree>
    <p:extLst>
      <p:ext uri="{BB962C8B-B14F-4D97-AF65-F5344CB8AC3E}">
        <p14:creationId xmlns:p14="http://schemas.microsoft.com/office/powerpoint/2010/main" val="682802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F21A-133F-5846-A275-465F0D62F883}"/>
              </a:ext>
            </a:extLst>
          </p:cNvPr>
          <p:cNvSpPr>
            <a:spLocks noGrp="1"/>
          </p:cNvSpPr>
          <p:nvPr>
            <p:ph type="title"/>
          </p:nvPr>
        </p:nvSpPr>
        <p:spPr>
          <a:xfrm>
            <a:off x="673100" y="2346325"/>
            <a:ext cx="11074400" cy="1325563"/>
          </a:xfrm>
        </p:spPr>
        <p:txBody>
          <a:bodyPr>
            <a:normAutofit/>
          </a:bodyPr>
          <a:lstStyle/>
          <a:p>
            <a:pPr algn="ctr"/>
            <a:r>
              <a:rPr lang="en-US" sz="6000" dirty="0"/>
              <a:t>Because it is a </a:t>
            </a:r>
            <a:r>
              <a:rPr lang="en-US" sz="6000" b="1" dirty="0"/>
              <a:t>Live Environment</a:t>
            </a:r>
            <a:endParaRPr lang="en-US" sz="6000" dirty="0"/>
          </a:p>
        </p:txBody>
      </p:sp>
    </p:spTree>
    <p:extLst>
      <p:ext uri="{BB962C8B-B14F-4D97-AF65-F5344CB8AC3E}">
        <p14:creationId xmlns:p14="http://schemas.microsoft.com/office/powerpoint/2010/main" val="22547676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F21A-133F-5846-A275-465F0D62F883}"/>
              </a:ext>
            </a:extLst>
          </p:cNvPr>
          <p:cNvSpPr>
            <a:spLocks noGrp="1"/>
          </p:cNvSpPr>
          <p:nvPr>
            <p:ph type="title"/>
          </p:nvPr>
        </p:nvSpPr>
        <p:spPr>
          <a:xfrm>
            <a:off x="673100" y="2346325"/>
            <a:ext cx="11074400" cy="1325563"/>
          </a:xfrm>
        </p:spPr>
        <p:txBody>
          <a:bodyPr>
            <a:normAutofit/>
          </a:bodyPr>
          <a:lstStyle/>
          <a:p>
            <a:pPr algn="ctr"/>
            <a:r>
              <a:rPr lang="en-US" sz="6000" dirty="0"/>
              <a:t>But …</a:t>
            </a:r>
          </a:p>
        </p:txBody>
      </p:sp>
    </p:spTree>
    <p:extLst>
      <p:ext uri="{BB962C8B-B14F-4D97-AF65-F5344CB8AC3E}">
        <p14:creationId xmlns:p14="http://schemas.microsoft.com/office/powerpoint/2010/main" val="9690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F21A-133F-5846-A275-465F0D62F883}"/>
              </a:ext>
            </a:extLst>
          </p:cNvPr>
          <p:cNvSpPr>
            <a:spLocks noGrp="1"/>
          </p:cNvSpPr>
          <p:nvPr>
            <p:ph type="title"/>
          </p:nvPr>
        </p:nvSpPr>
        <p:spPr>
          <a:xfrm>
            <a:off x="673100" y="2346325"/>
            <a:ext cx="11074400" cy="1325563"/>
          </a:xfrm>
        </p:spPr>
        <p:txBody>
          <a:bodyPr>
            <a:normAutofit/>
          </a:bodyPr>
          <a:lstStyle/>
          <a:p>
            <a:pPr algn="ctr"/>
            <a:r>
              <a:rPr lang="en-US" sz="6000" dirty="0"/>
              <a:t>But …</a:t>
            </a:r>
          </a:p>
        </p:txBody>
      </p:sp>
      <p:pic>
        <p:nvPicPr>
          <p:cNvPr id="3" name="Picture 2" descr="Image result for emoji">
            <a:extLst>
              <a:ext uri="{FF2B5EF4-FFF2-40B4-BE49-F238E27FC236}">
                <a16:creationId xmlns:a16="http://schemas.microsoft.com/office/drawing/2014/main" id="{E55FB645-C014-4B41-A1D4-1ABE8236B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0300" y="947312"/>
            <a:ext cx="1518816" cy="1518816"/>
          </a:xfrm>
          <a:prstGeom prst="rect">
            <a:avLst/>
          </a:prstGeom>
          <a:noFill/>
          <a:extLst>
            <a:ext uri="{909E8E84-426E-40DD-AFC4-6F175D3DCCD1}">
              <a14:hiddenFill xmlns:a14="http://schemas.microsoft.com/office/drawing/2010/main">
                <a:solidFill>
                  <a:srgbClr val="FFFFFF"/>
                </a:solidFill>
              </a14:hiddenFill>
            </a:ext>
          </a:extLst>
        </p:spPr>
      </p:pic>
      <p:sp>
        <p:nvSpPr>
          <p:cNvPr id="4" name="Oval Callout 3">
            <a:extLst>
              <a:ext uri="{FF2B5EF4-FFF2-40B4-BE49-F238E27FC236}">
                <a16:creationId xmlns:a16="http://schemas.microsoft.com/office/drawing/2014/main" id="{73DC3C8D-ECB8-A54F-B718-1B457FE861DF}"/>
              </a:ext>
            </a:extLst>
          </p:cNvPr>
          <p:cNvSpPr/>
          <p:nvPr/>
        </p:nvSpPr>
        <p:spPr bwMode="auto">
          <a:xfrm>
            <a:off x="300934" y="224985"/>
            <a:ext cx="6523935" cy="1018768"/>
          </a:xfrm>
          <a:prstGeom prst="wedgeEllipseCallout">
            <a:avLst>
              <a:gd name="adj1" fmla="val 43695"/>
              <a:gd name="adj2" fmla="val 99536"/>
            </a:avLst>
          </a:prstGeom>
          <a:ln w="25400">
            <a:solidFill>
              <a:schemeClr val="accent1"/>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kumimoji="0" lang="en-US" sz="2400" b="0" i="0" u="none" strike="noStrike" cap="none" normalizeH="0" baseline="0" dirty="0">
                <a:ln>
                  <a:noFill/>
                </a:ln>
                <a:effectLst/>
                <a:latin typeface="Calibri" pitchFamily="32" charset="0"/>
                <a:cs typeface="DejaVu Sans" charset="0"/>
              </a:rPr>
              <a:t>How can we get rid of this “but”?</a:t>
            </a:r>
          </a:p>
          <a:p>
            <a:pPr marL="0" marR="0" indent="0" algn="ctr"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lang="en-US" sz="2400" dirty="0">
                <a:latin typeface="Calibri" pitchFamily="32" charset="0"/>
                <a:cs typeface="DejaVu Sans" charset="0"/>
              </a:rPr>
              <a:t>Aren’t you tired of these problems?</a:t>
            </a:r>
            <a:endParaRPr kumimoji="0" lang="en-US" sz="2400" b="0" i="0" u="none" strike="noStrike" cap="none" normalizeH="0" baseline="0" dirty="0">
              <a:ln>
                <a:noFill/>
              </a:ln>
              <a:effectLst/>
              <a:latin typeface="Calibri" pitchFamily="32" charset="0"/>
              <a:cs typeface="DejaVu Sans" charset="0"/>
            </a:endParaRPr>
          </a:p>
        </p:txBody>
      </p:sp>
      <p:cxnSp>
        <p:nvCxnSpPr>
          <p:cNvPr id="6" name="Straight Connector 5">
            <a:extLst>
              <a:ext uri="{FF2B5EF4-FFF2-40B4-BE49-F238E27FC236}">
                <a16:creationId xmlns:a16="http://schemas.microsoft.com/office/drawing/2014/main" id="{293D5035-0F36-A442-BBD1-A2293323F274}"/>
              </a:ext>
            </a:extLst>
          </p:cNvPr>
          <p:cNvCxnSpPr/>
          <p:nvPr/>
        </p:nvCxnSpPr>
        <p:spPr>
          <a:xfrm>
            <a:off x="5041900" y="2466128"/>
            <a:ext cx="2120900" cy="1102572"/>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C5D50A4-C52E-9A48-B46F-B999651375BE}"/>
              </a:ext>
            </a:extLst>
          </p:cNvPr>
          <p:cNvCxnSpPr>
            <a:cxnSpLocks/>
          </p:cNvCxnSpPr>
          <p:nvPr/>
        </p:nvCxnSpPr>
        <p:spPr>
          <a:xfrm flipV="1">
            <a:off x="5073432" y="2466128"/>
            <a:ext cx="1927808" cy="1254972"/>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627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Group 1"/>
          <p:cNvGrpSpPr/>
          <p:nvPr/>
        </p:nvGrpSpPr>
        <p:grpSpPr>
          <a:xfrm>
            <a:off x="5639" y="0"/>
            <a:ext cx="12591701" cy="6856691"/>
            <a:chOff x="0" y="0"/>
            <a:chExt cx="9452520" cy="5147280"/>
          </a:xfrm>
        </p:grpSpPr>
        <p:pic>
          <p:nvPicPr>
            <p:cNvPr id="93" name="Google Shape;94;p19"/>
            <p:cNvPicPr/>
            <p:nvPr/>
          </p:nvPicPr>
          <p:blipFill>
            <a:blip r:embed="rId2"/>
            <a:stretch/>
          </p:blipFill>
          <p:spPr>
            <a:xfrm>
              <a:off x="0" y="0"/>
              <a:ext cx="9452520" cy="5147280"/>
            </a:xfrm>
            <a:prstGeom prst="rect">
              <a:avLst/>
            </a:prstGeom>
            <a:ln>
              <a:noFill/>
            </a:ln>
          </p:spPr>
        </p:pic>
        <p:sp>
          <p:nvSpPr>
            <p:cNvPr id="94" name="CustomShape 2"/>
            <p:cNvSpPr/>
            <p:nvPr/>
          </p:nvSpPr>
          <p:spPr>
            <a:xfrm>
              <a:off x="914400" y="953280"/>
              <a:ext cx="7333920" cy="3832200"/>
            </a:xfrm>
            <a:prstGeom prst="rect">
              <a:avLst/>
            </a:prstGeom>
            <a:solidFill>
              <a:srgbClr val="F0F0F0"/>
            </a:solidFill>
            <a:ln>
              <a:noFill/>
            </a:ln>
          </p:spPr>
          <p:style>
            <a:lnRef idx="0">
              <a:scrgbClr r="0" g="0" b="0"/>
            </a:lnRef>
            <a:fillRef idx="0">
              <a:scrgbClr r="0" g="0" b="0"/>
            </a:fillRef>
            <a:effectRef idx="0">
              <a:scrgbClr r="0" g="0" b="0"/>
            </a:effectRef>
            <a:fontRef idx="minor"/>
          </p:style>
        </p:sp>
      </p:grpSp>
      <p:pic>
        <p:nvPicPr>
          <p:cNvPr id="95" name="Google Shape;96;p19"/>
          <p:cNvPicPr/>
          <p:nvPr/>
        </p:nvPicPr>
        <p:blipFill>
          <a:blip r:embed="rId3"/>
          <a:stretch/>
        </p:blipFill>
        <p:spPr>
          <a:xfrm>
            <a:off x="1327775" y="1329809"/>
            <a:ext cx="8069009" cy="4197074"/>
          </a:xfrm>
          <a:prstGeom prst="rect">
            <a:avLst/>
          </a:prstGeom>
          <a:ln>
            <a:noFill/>
          </a:ln>
        </p:spPr>
      </p:pic>
      <p:pic>
        <p:nvPicPr>
          <p:cNvPr id="100" name="Google Shape;101;p19"/>
          <p:cNvPicPr/>
          <p:nvPr/>
        </p:nvPicPr>
        <p:blipFill>
          <a:blip r:embed="rId4"/>
          <a:stretch/>
        </p:blipFill>
        <p:spPr>
          <a:xfrm>
            <a:off x="1327775" y="1329809"/>
            <a:ext cx="8069488" cy="4197074"/>
          </a:xfrm>
          <a:prstGeom prst="rect">
            <a:avLst/>
          </a:prstGeom>
          <a:ln>
            <a:noFill/>
          </a:ln>
        </p:spPr>
      </p:pic>
      <p:grpSp>
        <p:nvGrpSpPr>
          <p:cNvPr id="101" name="Group 5"/>
          <p:cNvGrpSpPr/>
          <p:nvPr/>
        </p:nvGrpSpPr>
        <p:grpSpPr>
          <a:xfrm>
            <a:off x="9600595" y="2729153"/>
            <a:ext cx="2275014" cy="3213025"/>
            <a:chOff x="7202880" y="2048760"/>
            <a:chExt cx="1707840" cy="2412000"/>
          </a:xfrm>
        </p:grpSpPr>
        <p:pic>
          <p:nvPicPr>
            <p:cNvPr id="102" name="Google Shape;103;p19"/>
            <p:cNvPicPr/>
            <p:nvPr/>
          </p:nvPicPr>
          <p:blipFill>
            <a:blip r:embed="rId5"/>
            <a:stretch/>
          </p:blipFill>
          <p:spPr>
            <a:xfrm>
              <a:off x="7202880" y="2048760"/>
              <a:ext cx="1707840" cy="2126160"/>
            </a:xfrm>
            <a:prstGeom prst="rect">
              <a:avLst/>
            </a:prstGeom>
            <a:ln>
              <a:noFill/>
            </a:ln>
          </p:spPr>
        </p:pic>
        <p:sp>
          <p:nvSpPr>
            <p:cNvPr id="103" name="CustomShape 6"/>
            <p:cNvSpPr/>
            <p:nvPr/>
          </p:nvSpPr>
          <p:spPr>
            <a:xfrm>
              <a:off x="7494840" y="4146480"/>
              <a:ext cx="1123560" cy="314280"/>
            </a:xfrm>
            <a:prstGeom prst="rect">
              <a:avLst/>
            </a:prstGeom>
            <a:noFill/>
            <a:ln>
              <a:noFill/>
            </a:ln>
          </p:spPr>
          <p:style>
            <a:lnRef idx="0">
              <a:scrgbClr r="0" g="0" b="0"/>
            </a:lnRef>
            <a:fillRef idx="0">
              <a:scrgbClr r="0" g="0" b="0"/>
            </a:fillRef>
            <a:effectRef idx="0">
              <a:scrgbClr r="0" g="0" b="0"/>
            </a:effectRef>
            <a:fontRef idx="minor"/>
          </p:style>
          <p:txBody>
            <a:bodyPr tIns="121807" bIns="121807"/>
            <a:lstStyle/>
            <a:p>
              <a:pPr algn="ctr">
                <a:lnSpc>
                  <a:spcPct val="100000"/>
                </a:lnSpc>
              </a:pPr>
              <a:r>
                <a:rPr lang="en-US" sz="1865" spc="-1">
                  <a:solidFill>
                    <a:srgbClr val="000000"/>
                  </a:solidFill>
                  <a:latin typeface="Arial"/>
                  <a:ea typeface="Arial"/>
                </a:rPr>
                <a:t>“Wilklippy”</a:t>
              </a:r>
              <a:endParaRPr lang="en-US" sz="1865" spc="-1">
                <a:latin typeface="Courier New"/>
              </a:endParaRPr>
            </a:p>
          </p:txBody>
        </p:sp>
      </p:grpSp>
    </p:spTree>
    <p:extLst>
      <p:ext uri="{BB962C8B-B14F-4D97-AF65-F5344CB8AC3E}">
        <p14:creationId xmlns:p14="http://schemas.microsoft.com/office/powerpoint/2010/main" val="3547327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F21A-133F-5846-A275-465F0D62F883}"/>
              </a:ext>
            </a:extLst>
          </p:cNvPr>
          <p:cNvSpPr>
            <a:spLocks noGrp="1"/>
          </p:cNvSpPr>
          <p:nvPr>
            <p:ph type="title"/>
          </p:nvPr>
        </p:nvSpPr>
        <p:spPr>
          <a:xfrm>
            <a:off x="673100" y="2346325"/>
            <a:ext cx="11074400" cy="1325563"/>
          </a:xfrm>
        </p:spPr>
        <p:txBody>
          <a:bodyPr>
            <a:noAutofit/>
          </a:bodyPr>
          <a:lstStyle/>
          <a:p>
            <a:pPr algn="ctr"/>
            <a:r>
              <a:rPr lang="en-US" sz="6600" b="1" dirty="0"/>
              <a:t>I’m tired </a:t>
            </a:r>
            <a:r>
              <a:rPr lang="en-US" sz="6600" dirty="0"/>
              <a:t>of all those problems</a:t>
            </a:r>
            <a:br>
              <a:rPr lang="en-US" sz="6600" dirty="0"/>
            </a:br>
            <a:r>
              <a:rPr lang="en-US" sz="6600" dirty="0"/>
              <a:t>It’s </a:t>
            </a:r>
            <a:r>
              <a:rPr lang="en-US" sz="6600" b="1" dirty="0"/>
              <a:t>time to act!</a:t>
            </a:r>
          </a:p>
        </p:txBody>
      </p:sp>
    </p:spTree>
    <p:extLst>
      <p:ext uri="{BB962C8B-B14F-4D97-AF65-F5344CB8AC3E}">
        <p14:creationId xmlns:p14="http://schemas.microsoft.com/office/powerpoint/2010/main" val="3841204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F21A-133F-5846-A275-465F0D62F883}"/>
              </a:ext>
            </a:extLst>
          </p:cNvPr>
          <p:cNvSpPr>
            <a:spLocks noGrp="1"/>
          </p:cNvSpPr>
          <p:nvPr>
            <p:ph type="title"/>
          </p:nvPr>
        </p:nvSpPr>
        <p:spPr>
          <a:xfrm>
            <a:off x="241300" y="365125"/>
            <a:ext cx="11582400" cy="6287923"/>
          </a:xfrm>
        </p:spPr>
        <p:txBody>
          <a:bodyPr>
            <a:normAutofit fontScale="90000"/>
          </a:bodyPr>
          <a:lstStyle/>
          <a:p>
            <a:pPr algn="ctr"/>
            <a:r>
              <a:rPr lang="en-US" sz="6000" dirty="0"/>
              <a:t>What if we combine </a:t>
            </a:r>
            <a:br>
              <a:rPr lang="en-US" sz="6000" dirty="0"/>
            </a:br>
            <a:br>
              <a:rPr lang="en-US" sz="6000" dirty="0"/>
            </a:br>
            <a:r>
              <a:rPr lang="en-US" sz="6000" b="1" dirty="0"/>
              <a:t>Dynamically Typed</a:t>
            </a:r>
            <a:br>
              <a:rPr lang="en-US" sz="6000" b="1" dirty="0"/>
            </a:br>
            <a:r>
              <a:rPr lang="en-US" sz="6000" b="1" dirty="0"/>
              <a:t>+</a:t>
            </a:r>
            <a:br>
              <a:rPr lang="en-US" sz="6000" b="1" dirty="0"/>
            </a:br>
            <a:r>
              <a:rPr lang="en-US" sz="6000" b="1" dirty="0"/>
              <a:t>Live Environment</a:t>
            </a:r>
            <a:br>
              <a:rPr lang="en-US" sz="6000" b="1" dirty="0"/>
            </a:br>
            <a:br>
              <a:rPr lang="en-US" sz="6000" b="1" dirty="0"/>
            </a:br>
            <a:r>
              <a:rPr lang="en-US" sz="6000" dirty="0"/>
              <a:t>to get </a:t>
            </a:r>
            <a:r>
              <a:rPr lang="en-US" sz="6000" b="1" i="1" dirty="0"/>
              <a:t>Automatic Type Annotation</a:t>
            </a:r>
            <a:br>
              <a:rPr lang="en-US" sz="6000" b="1" dirty="0"/>
            </a:br>
            <a:r>
              <a:rPr lang="en-US" sz="6000" dirty="0"/>
              <a:t>and</a:t>
            </a:r>
            <a:r>
              <a:rPr lang="en-US" sz="6000" b="1" dirty="0"/>
              <a:t> </a:t>
            </a:r>
            <a:r>
              <a:rPr lang="en-US" sz="6000" b="1" i="1" dirty="0"/>
              <a:t>improve the tools</a:t>
            </a:r>
            <a:r>
              <a:rPr lang="en-US" sz="6000" dirty="0"/>
              <a:t> with that info</a:t>
            </a:r>
            <a:r>
              <a:rPr lang="en-US" sz="6000" b="1" dirty="0"/>
              <a:t>?</a:t>
            </a:r>
          </a:p>
        </p:txBody>
      </p:sp>
    </p:spTree>
    <p:extLst>
      <p:ext uri="{BB962C8B-B14F-4D97-AF65-F5344CB8AC3E}">
        <p14:creationId xmlns:p14="http://schemas.microsoft.com/office/powerpoint/2010/main" val="10131994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60AD3FD-CA04-EF49-948D-D037A1C8A826}"/>
              </a:ext>
            </a:extLst>
          </p:cNvPr>
          <p:cNvSpPr txBox="1">
            <a:spLocks/>
          </p:cNvSpPr>
          <p:nvPr/>
        </p:nvSpPr>
        <p:spPr>
          <a:xfrm>
            <a:off x="139700" y="1022096"/>
            <a:ext cx="11912600" cy="40253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dirty="0"/>
              <a:t>What is Live Typing?</a:t>
            </a:r>
          </a:p>
        </p:txBody>
      </p:sp>
    </p:spTree>
    <p:extLst>
      <p:ext uri="{BB962C8B-B14F-4D97-AF65-F5344CB8AC3E}">
        <p14:creationId xmlns:p14="http://schemas.microsoft.com/office/powerpoint/2010/main" val="4194741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60AD3FD-CA04-EF49-948D-D037A1C8A826}"/>
              </a:ext>
            </a:extLst>
          </p:cNvPr>
          <p:cNvSpPr txBox="1">
            <a:spLocks/>
          </p:cNvSpPr>
          <p:nvPr/>
        </p:nvSpPr>
        <p:spPr>
          <a:xfrm>
            <a:off x="139700" y="1778000"/>
            <a:ext cx="11912600" cy="44643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t>Automatic type annotation (done by the VM)</a:t>
            </a:r>
          </a:p>
          <a:p>
            <a:pPr algn="ctr"/>
            <a:r>
              <a:rPr lang="en-US" sz="4000" dirty="0"/>
              <a:t>+</a:t>
            </a:r>
          </a:p>
          <a:p>
            <a:pPr algn="ctr"/>
            <a:r>
              <a:rPr lang="en-US" sz="4000" dirty="0"/>
              <a:t> Tools to improve the development experience</a:t>
            </a:r>
          </a:p>
          <a:p>
            <a:pPr algn="ctr"/>
            <a:endParaRPr lang="en-US" sz="4000" dirty="0"/>
          </a:p>
          <a:p>
            <a:pPr algn="ctr"/>
            <a:endParaRPr lang="en-US" sz="4000" dirty="0"/>
          </a:p>
          <a:p>
            <a:pPr algn="ctr"/>
            <a:r>
              <a:rPr lang="en-US" sz="4000" dirty="0"/>
              <a:t>(Annotation happens while the system runs)</a:t>
            </a:r>
          </a:p>
        </p:txBody>
      </p:sp>
      <p:sp>
        <p:nvSpPr>
          <p:cNvPr id="2" name="Title 1">
            <a:extLst>
              <a:ext uri="{FF2B5EF4-FFF2-40B4-BE49-F238E27FC236}">
                <a16:creationId xmlns:a16="http://schemas.microsoft.com/office/drawing/2014/main" id="{0721F616-B337-8645-A021-F5028E97BD63}"/>
              </a:ext>
            </a:extLst>
          </p:cNvPr>
          <p:cNvSpPr>
            <a:spLocks noGrp="1"/>
          </p:cNvSpPr>
          <p:nvPr>
            <p:ph type="title"/>
          </p:nvPr>
        </p:nvSpPr>
        <p:spPr>
          <a:xfrm>
            <a:off x="838200" y="365125"/>
            <a:ext cx="10515600" cy="1325563"/>
          </a:xfrm>
        </p:spPr>
        <p:txBody>
          <a:bodyPr>
            <a:normAutofit/>
          </a:bodyPr>
          <a:lstStyle/>
          <a:p>
            <a:pPr algn="ctr"/>
            <a:r>
              <a:rPr lang="en-US" sz="6000" b="1" dirty="0"/>
              <a:t>Live Typing</a:t>
            </a:r>
          </a:p>
        </p:txBody>
      </p:sp>
    </p:spTree>
    <p:extLst>
      <p:ext uri="{BB962C8B-B14F-4D97-AF65-F5344CB8AC3E}">
        <p14:creationId xmlns:p14="http://schemas.microsoft.com/office/powerpoint/2010/main" val="2127806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F21A-133F-5846-A275-465F0D62F883}"/>
              </a:ext>
            </a:extLst>
          </p:cNvPr>
          <p:cNvSpPr>
            <a:spLocks noGrp="1"/>
          </p:cNvSpPr>
          <p:nvPr>
            <p:ph type="title"/>
          </p:nvPr>
        </p:nvSpPr>
        <p:spPr>
          <a:xfrm>
            <a:off x="965200" y="2346325"/>
            <a:ext cx="10515600" cy="1325563"/>
          </a:xfrm>
        </p:spPr>
        <p:txBody>
          <a:bodyPr>
            <a:normAutofit/>
          </a:bodyPr>
          <a:lstStyle/>
          <a:p>
            <a:pPr algn="ctr"/>
            <a:r>
              <a:rPr lang="en-US" sz="6600" dirty="0"/>
              <a:t>It is </a:t>
            </a:r>
            <a:r>
              <a:rPr lang="en-US" sz="6600" b="1" dirty="0"/>
              <a:t>not a new </a:t>
            </a:r>
            <a:r>
              <a:rPr lang="en-US" sz="6600" dirty="0"/>
              <a:t>idea…</a:t>
            </a:r>
            <a:endParaRPr lang="en-US" sz="6600" b="1" dirty="0"/>
          </a:p>
        </p:txBody>
      </p:sp>
    </p:spTree>
    <p:extLst>
      <p:ext uri="{BB962C8B-B14F-4D97-AF65-F5344CB8AC3E}">
        <p14:creationId xmlns:p14="http://schemas.microsoft.com/office/powerpoint/2010/main" val="6777473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01313F5-A24B-5047-948E-40226C6AB3E5}"/>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anchor="ctr">
            <a:normAutofit/>
          </a:bodyPr>
          <a:lstStyle/>
          <a:p>
            <a:pPr algn="ctr"/>
            <a:r>
              <a:rPr lang="en-US" sz="2600" dirty="0">
                <a:solidFill>
                  <a:srgbClr val="FFFFFF"/>
                </a:solidFill>
              </a:rPr>
              <a:t>Since 1986!</a:t>
            </a:r>
          </a:p>
        </p:txBody>
      </p:sp>
      <p:pic>
        <p:nvPicPr>
          <p:cNvPr id="6" name="Picture 5">
            <a:extLst>
              <a:ext uri="{FF2B5EF4-FFF2-40B4-BE49-F238E27FC236}">
                <a16:creationId xmlns:a16="http://schemas.microsoft.com/office/drawing/2014/main" id="{43F8BF30-345B-0F49-A4DA-50D6CA59952F}"/>
              </a:ext>
            </a:extLst>
          </p:cNvPr>
          <p:cNvPicPr>
            <a:picLocks noChangeAspect="1"/>
          </p:cNvPicPr>
          <p:nvPr/>
        </p:nvPicPr>
        <p:blipFill>
          <a:blip r:embed="rId2"/>
          <a:stretch>
            <a:fillRect/>
          </a:stretch>
        </p:blipFill>
        <p:spPr>
          <a:xfrm>
            <a:off x="4038600" y="1333743"/>
            <a:ext cx="7188199" cy="4187125"/>
          </a:xfrm>
          <a:prstGeom prst="rect">
            <a:avLst/>
          </a:prstGeom>
        </p:spPr>
      </p:pic>
    </p:spTree>
    <p:extLst>
      <p:ext uri="{BB962C8B-B14F-4D97-AF65-F5344CB8AC3E}">
        <p14:creationId xmlns:p14="http://schemas.microsoft.com/office/powerpoint/2010/main" val="3675250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26" name="Rectangle 19">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7" name="Rectangle 21">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15" name="Picture 14">
            <a:extLst>
              <a:ext uri="{FF2B5EF4-FFF2-40B4-BE49-F238E27FC236}">
                <a16:creationId xmlns:a16="http://schemas.microsoft.com/office/drawing/2014/main" id="{7B1FDD07-CAB0-3047-A1A0-5B5AB09831AC}"/>
              </a:ext>
            </a:extLst>
          </p:cNvPr>
          <p:cNvPicPr>
            <a:picLocks noChangeAspect="1"/>
          </p:cNvPicPr>
          <p:nvPr/>
        </p:nvPicPr>
        <p:blipFill rotWithShape="1">
          <a:blip r:embed="rId2"/>
          <a:srcRect t="1267" r="1" b="15176"/>
          <a:stretch/>
        </p:blipFill>
        <p:spPr>
          <a:xfrm rot="21480000">
            <a:off x="1137837" y="1003258"/>
            <a:ext cx="9916327" cy="4764396"/>
          </a:xfrm>
          <a:prstGeom prst="rect">
            <a:avLst/>
          </a:prstGeom>
        </p:spPr>
      </p:pic>
    </p:spTree>
    <p:extLst>
      <p:ext uri="{BB962C8B-B14F-4D97-AF65-F5344CB8AC3E}">
        <p14:creationId xmlns:p14="http://schemas.microsoft.com/office/powerpoint/2010/main" val="40743555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54A28A0-E51B-D245-97AC-C29B770B6174}"/>
              </a:ext>
            </a:extLst>
          </p:cNvPr>
          <p:cNvPicPr>
            <a:picLocks noChangeAspect="1"/>
          </p:cNvPicPr>
          <p:nvPr/>
        </p:nvPicPr>
        <p:blipFill>
          <a:blip r:embed="rId2"/>
          <a:stretch>
            <a:fillRect/>
          </a:stretch>
        </p:blipFill>
        <p:spPr>
          <a:xfrm>
            <a:off x="1810564" y="643467"/>
            <a:ext cx="8570871" cy="5571066"/>
          </a:xfrm>
          <a:prstGeom prst="rect">
            <a:avLst/>
          </a:prstGeom>
        </p:spPr>
      </p:pic>
    </p:spTree>
    <p:extLst>
      <p:ext uri="{BB962C8B-B14F-4D97-AF65-F5344CB8AC3E}">
        <p14:creationId xmlns:p14="http://schemas.microsoft.com/office/powerpoint/2010/main" val="35951929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F21A-133F-5846-A275-465F0D62F883}"/>
              </a:ext>
            </a:extLst>
          </p:cNvPr>
          <p:cNvSpPr>
            <a:spLocks noGrp="1"/>
          </p:cNvSpPr>
          <p:nvPr>
            <p:ph type="title"/>
          </p:nvPr>
        </p:nvSpPr>
        <p:spPr>
          <a:xfrm>
            <a:off x="965200" y="2346325"/>
            <a:ext cx="10515600" cy="1325563"/>
          </a:xfrm>
        </p:spPr>
        <p:txBody>
          <a:bodyPr>
            <a:normAutofit fontScale="90000"/>
          </a:bodyPr>
          <a:lstStyle/>
          <a:p>
            <a:pPr algn="ctr"/>
            <a:r>
              <a:rPr lang="en-US" sz="6700" dirty="0"/>
              <a:t>It is not a new idea but…</a:t>
            </a:r>
            <a:br>
              <a:rPr lang="en-US" sz="6700" dirty="0"/>
            </a:br>
            <a:r>
              <a:rPr lang="en-US" sz="6700" dirty="0"/>
              <a:t>It is a </a:t>
            </a:r>
            <a:r>
              <a:rPr lang="en-US" sz="8000" b="1" dirty="0"/>
              <a:t>particular</a:t>
            </a:r>
            <a:r>
              <a:rPr lang="en-US" sz="6700" dirty="0"/>
              <a:t> one with a </a:t>
            </a:r>
            <a:r>
              <a:rPr lang="en-US" sz="8000" b="1" dirty="0"/>
              <a:t>working implementation</a:t>
            </a:r>
            <a:endParaRPr lang="en-US" sz="6000" b="1" dirty="0"/>
          </a:p>
        </p:txBody>
      </p:sp>
    </p:spTree>
    <p:extLst>
      <p:ext uri="{BB962C8B-B14F-4D97-AF65-F5344CB8AC3E}">
        <p14:creationId xmlns:p14="http://schemas.microsoft.com/office/powerpoint/2010/main" val="27329550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106452-3EB1-7D4F-94BF-FED3958CAB55}"/>
              </a:ext>
            </a:extLst>
          </p:cNvPr>
          <p:cNvPicPr>
            <a:picLocks noChangeAspect="1"/>
          </p:cNvPicPr>
          <p:nvPr/>
        </p:nvPicPr>
        <p:blipFill>
          <a:blip r:embed="rId2"/>
          <a:stretch>
            <a:fillRect/>
          </a:stretch>
        </p:blipFill>
        <p:spPr>
          <a:xfrm>
            <a:off x="0" y="-545549"/>
            <a:ext cx="3744843" cy="3744843"/>
          </a:xfrm>
          <a:prstGeom prst="rect">
            <a:avLst/>
          </a:prstGeom>
        </p:spPr>
      </p:pic>
      <p:sp>
        <p:nvSpPr>
          <p:cNvPr id="2" name="Title 1">
            <a:extLst>
              <a:ext uri="{FF2B5EF4-FFF2-40B4-BE49-F238E27FC236}">
                <a16:creationId xmlns:a16="http://schemas.microsoft.com/office/drawing/2014/main" id="{FCA2F21A-133F-5846-A275-465F0D62F883}"/>
              </a:ext>
            </a:extLst>
          </p:cNvPr>
          <p:cNvSpPr>
            <a:spLocks noGrp="1"/>
          </p:cNvSpPr>
          <p:nvPr>
            <p:ph type="title"/>
          </p:nvPr>
        </p:nvSpPr>
        <p:spPr>
          <a:xfrm>
            <a:off x="965200" y="1338470"/>
            <a:ext cx="10515600" cy="3207025"/>
          </a:xfrm>
        </p:spPr>
        <p:txBody>
          <a:bodyPr>
            <a:normAutofit/>
          </a:bodyPr>
          <a:lstStyle/>
          <a:p>
            <a:pPr algn="ctr"/>
            <a:r>
              <a:rPr lang="en-US" sz="6600" dirty="0"/>
              <a:t>Live Typing is not about </a:t>
            </a:r>
            <a:br>
              <a:rPr lang="en-US" sz="6600" dirty="0"/>
            </a:br>
            <a:r>
              <a:rPr lang="en-US" sz="6600" b="1" dirty="0"/>
              <a:t>type checking </a:t>
            </a:r>
            <a:br>
              <a:rPr lang="en-US" sz="6600" b="1" dirty="0"/>
            </a:br>
            <a:r>
              <a:rPr lang="en-US" sz="6600" dirty="0"/>
              <a:t>in the “classic way”</a:t>
            </a:r>
            <a:endParaRPr lang="en-US" sz="8800" b="1" dirty="0"/>
          </a:p>
        </p:txBody>
      </p:sp>
    </p:spTree>
    <p:extLst>
      <p:ext uri="{BB962C8B-B14F-4D97-AF65-F5344CB8AC3E}">
        <p14:creationId xmlns:p14="http://schemas.microsoft.com/office/powerpoint/2010/main" val="1473594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El Desarrollo de Software como debería Ser"/>
          <p:cNvSpPr txBox="1">
            <a:spLocks noGrp="1"/>
          </p:cNvSpPr>
          <p:nvPr>
            <p:ph type="ctrTitle"/>
          </p:nvPr>
        </p:nvSpPr>
        <p:spPr>
          <a:xfrm>
            <a:off x="609600" y="582699"/>
            <a:ext cx="11314175" cy="3373086"/>
          </a:xfrm>
          <a:prstGeom prst="rect">
            <a:avLst/>
          </a:prstGeom>
          <a:ln w="9525">
            <a:round/>
          </a:ln>
        </p:spPr>
        <p:txBody>
          <a:bodyPr>
            <a:normAutofit/>
          </a:bodyPr>
          <a:lstStyle>
            <a:lvl1pPr defTabSz="525779">
              <a:defRPr sz="7200"/>
            </a:lvl1pPr>
          </a:lstStyle>
          <a:p>
            <a:r>
              <a:rPr lang="en-US" b="1" dirty="0"/>
              <a:t>Live Typing</a:t>
            </a:r>
            <a:br>
              <a:rPr lang="en-US" b="1" dirty="0"/>
            </a:br>
            <a:r>
              <a:rPr lang="en-US" sz="4400" b="1" dirty="0"/>
              <a:t>Automatic Type Annotation that improves the Programming </a:t>
            </a:r>
            <a:r>
              <a:rPr lang="en-US" sz="4400" b="1" dirty="0" err="1"/>
              <a:t>eXperience</a:t>
            </a:r>
            <a:r>
              <a:rPr lang="en-US" sz="4400" b="1" dirty="0"/>
              <a:t> </a:t>
            </a:r>
            <a:endParaRPr lang="en-US" sz="6600" dirty="0"/>
          </a:p>
        </p:txBody>
      </p:sp>
      <p:sp>
        <p:nvSpPr>
          <p:cNvPr id="120" name="Hernán A. Wilkinson…"/>
          <p:cNvSpPr txBox="1">
            <a:spLocks noGrp="1"/>
          </p:cNvSpPr>
          <p:nvPr>
            <p:ph type="subTitle" sz="quarter" idx="1"/>
          </p:nvPr>
        </p:nvSpPr>
        <p:spPr>
          <a:xfrm>
            <a:off x="2416969" y="4348758"/>
            <a:ext cx="7358063" cy="926980"/>
          </a:xfrm>
          <a:prstGeom prst="rect">
            <a:avLst/>
          </a:prstGeom>
        </p:spPr>
        <p:txBody>
          <a:bodyPr/>
          <a:lstStyle/>
          <a:p>
            <a:r>
              <a:rPr dirty="0" err="1"/>
              <a:t>Hernán</a:t>
            </a:r>
            <a:r>
              <a:rPr dirty="0"/>
              <a:t> A. Wilkinson</a:t>
            </a:r>
            <a:r>
              <a:rPr lang="es-ES" dirty="0"/>
              <a:t> - </a:t>
            </a:r>
            <a:r>
              <a:rPr dirty="0"/>
              <a:t>@</a:t>
            </a:r>
            <a:r>
              <a:rPr dirty="0" err="1"/>
              <a:t>hernanwilkinson</a:t>
            </a:r>
            <a:endParaRPr lang="es-ES" dirty="0"/>
          </a:p>
          <a:p>
            <a:r>
              <a:rPr lang="en-US" dirty="0"/>
              <a:t>10Pines founder – Professor at UBA</a:t>
            </a:r>
            <a:endParaRPr dirty="0"/>
          </a:p>
        </p:txBody>
      </p:sp>
      <p:grpSp>
        <p:nvGrpSpPr>
          <p:cNvPr id="124" name="Group"/>
          <p:cNvGrpSpPr/>
          <p:nvPr/>
        </p:nvGrpSpPr>
        <p:grpSpPr>
          <a:xfrm>
            <a:off x="2014330" y="5753033"/>
            <a:ext cx="5977846" cy="926980"/>
            <a:chOff x="0" y="0"/>
            <a:chExt cx="8501825" cy="1318370"/>
          </a:xfrm>
        </p:grpSpPr>
        <p:pic>
          <p:nvPicPr>
            <p:cNvPr id="121" name="C:\Documents and Settings\Allen\Escritorio\logo10pinesRGB-header.jpg" descr="C:\Documents and Settings\Allen\Escritorio\logo10pinesRGB-header.jpg"/>
            <p:cNvPicPr>
              <a:picLocks noChangeAspect="1"/>
            </p:cNvPicPr>
            <p:nvPr/>
          </p:nvPicPr>
          <p:blipFill>
            <a:blip r:embed="rId2"/>
            <a:stretch>
              <a:fillRect/>
            </a:stretch>
          </p:blipFill>
          <p:spPr>
            <a:xfrm>
              <a:off x="0" y="0"/>
              <a:ext cx="3629899" cy="1318371"/>
            </a:xfrm>
            <a:prstGeom prst="rect">
              <a:avLst/>
            </a:prstGeom>
            <a:ln w="12700" cap="flat">
              <a:noFill/>
              <a:miter lim="400000"/>
            </a:ln>
            <a:effectLst/>
          </p:spPr>
        </p:pic>
        <p:sp>
          <p:nvSpPr>
            <p:cNvPr id="122" name="Line"/>
            <p:cNvSpPr/>
            <p:nvPr/>
          </p:nvSpPr>
          <p:spPr>
            <a:xfrm flipH="1">
              <a:off x="3852408" y="159293"/>
              <a:ext cx="2097" cy="999783"/>
            </a:xfrm>
            <a:prstGeom prst="line">
              <a:avLst/>
            </a:prstGeom>
            <a:noFill/>
            <a:ln w="12700" cap="flat">
              <a:solidFill>
                <a:srgbClr val="BFBFBF"/>
              </a:solidFill>
              <a:prstDash val="solid"/>
              <a:round/>
            </a:ln>
            <a:effectLst/>
          </p:spPr>
          <p:txBody>
            <a:bodyPr wrap="square" lIns="32145" tIns="32145" rIns="32145" bIns="32145" numCol="1" anchor="t">
              <a:noAutofit/>
            </a:bodyPr>
            <a:lstStyle/>
            <a:p>
              <a:pPr defTabSz="321457">
                <a:defRPr sz="1800" u="sng">
                  <a:latin typeface="Verdana"/>
                  <a:ea typeface="Verdana"/>
                  <a:cs typeface="Verdana"/>
                  <a:sym typeface="Verdana"/>
                </a:defRPr>
              </a:pPr>
              <a:endParaRPr sz="1266"/>
            </a:p>
          </p:txBody>
        </p:sp>
        <p:sp>
          <p:nvSpPr>
            <p:cNvPr id="123" name="agile software development &amp; services"/>
            <p:cNvSpPr txBox="1"/>
            <p:nvPr/>
          </p:nvSpPr>
          <p:spPr>
            <a:xfrm>
              <a:off x="3946727" y="456922"/>
              <a:ext cx="4555099" cy="40578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146" tIns="32146" rIns="32146" bIns="32146" numCol="1" anchor="t">
              <a:noAutofit/>
            </a:bodyPr>
            <a:lstStyle>
              <a:lvl1pPr algn="l" defTabSz="457200">
                <a:defRPr sz="1400">
                  <a:solidFill>
                    <a:srgbClr val="6D6058"/>
                  </a:solidFill>
                  <a:latin typeface="Century Gothic"/>
                  <a:ea typeface="Century Gothic"/>
                  <a:cs typeface="Century Gothic"/>
                  <a:sym typeface="Century Gothic"/>
                </a:defRPr>
              </a:lvl1pPr>
            </a:lstStyle>
            <a:p>
              <a:r>
                <a:rPr sz="984"/>
                <a:t>agile software development &amp; services</a:t>
              </a:r>
            </a:p>
          </p:txBody>
        </p:sp>
      </p:grpSp>
      <p:pic>
        <p:nvPicPr>
          <p:cNvPr id="10" name="Picture 9">
            <a:extLst>
              <a:ext uri="{FF2B5EF4-FFF2-40B4-BE49-F238E27FC236}">
                <a16:creationId xmlns:a16="http://schemas.microsoft.com/office/drawing/2014/main" id="{BF302360-79E6-9B4D-9FCB-33FB5BC48AC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239557" y="5576195"/>
            <a:ext cx="1265291" cy="1103818"/>
          </a:xfrm>
          <a:prstGeom prst="rect">
            <a:avLst/>
          </a:prstGeom>
          <a:noFill/>
          <a:ln>
            <a:noFill/>
          </a:ln>
        </p:spPr>
      </p:pic>
      <p:sp>
        <p:nvSpPr>
          <p:cNvPr id="4" name="TextBox 3">
            <a:extLst>
              <a:ext uri="{FF2B5EF4-FFF2-40B4-BE49-F238E27FC236}">
                <a16:creationId xmlns:a16="http://schemas.microsoft.com/office/drawing/2014/main" id="{496EB95C-6DC6-604E-B3C6-7AF73541B659}"/>
              </a:ext>
            </a:extLst>
          </p:cNvPr>
          <p:cNvSpPr txBox="1"/>
          <p:nvPr/>
        </p:nvSpPr>
        <p:spPr>
          <a:xfrm>
            <a:off x="10296939" y="6216522"/>
            <a:ext cx="1895061" cy="641478"/>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5982793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363BE-C4DD-064C-B8D0-DFB515FB7B32}"/>
              </a:ext>
            </a:extLst>
          </p:cNvPr>
          <p:cNvSpPr>
            <a:spLocks noGrp="1"/>
          </p:cNvSpPr>
          <p:nvPr>
            <p:ph type="title"/>
          </p:nvPr>
        </p:nvSpPr>
        <p:spPr/>
        <p:txBody>
          <a:bodyPr anchor="ctr">
            <a:normAutofit/>
          </a:bodyPr>
          <a:lstStyle/>
          <a:p>
            <a:pPr algn="ctr"/>
            <a:r>
              <a:rPr lang="en-US" sz="8800" b="1" dirty="0"/>
              <a:t>Tools Examples</a:t>
            </a:r>
          </a:p>
        </p:txBody>
      </p:sp>
      <p:sp>
        <p:nvSpPr>
          <p:cNvPr id="3" name="Text Placeholder 2">
            <a:extLst>
              <a:ext uri="{FF2B5EF4-FFF2-40B4-BE49-F238E27FC236}">
                <a16:creationId xmlns:a16="http://schemas.microsoft.com/office/drawing/2014/main" id="{92FCF294-13DA-3043-ADAC-1CBA947B4DF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738725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363BE-C4DD-064C-B8D0-DFB515FB7B32}"/>
              </a:ext>
            </a:extLst>
          </p:cNvPr>
          <p:cNvSpPr>
            <a:spLocks noGrp="1"/>
          </p:cNvSpPr>
          <p:nvPr>
            <p:ph type="title"/>
          </p:nvPr>
        </p:nvSpPr>
        <p:spPr>
          <a:xfrm>
            <a:off x="831850" y="3180728"/>
            <a:ext cx="10515600" cy="2852737"/>
          </a:xfrm>
        </p:spPr>
        <p:txBody>
          <a:bodyPr anchor="ctr">
            <a:normAutofit/>
          </a:bodyPr>
          <a:lstStyle/>
          <a:p>
            <a:pPr algn="ctr"/>
            <a:r>
              <a:rPr lang="en-US" sz="8800" b="1" dirty="0" err="1"/>
              <a:t>TicTacToe</a:t>
            </a:r>
            <a:endParaRPr lang="en-US" sz="8800" b="1" dirty="0"/>
          </a:p>
        </p:txBody>
      </p:sp>
      <p:pic>
        <p:nvPicPr>
          <p:cNvPr id="4" name="Picture 3">
            <a:extLst>
              <a:ext uri="{FF2B5EF4-FFF2-40B4-BE49-F238E27FC236}">
                <a16:creationId xmlns:a16="http://schemas.microsoft.com/office/drawing/2014/main" id="{E47AB106-F7B7-5943-84AD-A7E0B85D969B}"/>
              </a:ext>
            </a:extLst>
          </p:cNvPr>
          <p:cNvPicPr>
            <a:picLocks noChangeAspect="1"/>
          </p:cNvPicPr>
          <p:nvPr/>
        </p:nvPicPr>
        <p:blipFill>
          <a:blip r:embed="rId2"/>
          <a:stretch>
            <a:fillRect/>
          </a:stretch>
        </p:blipFill>
        <p:spPr>
          <a:xfrm>
            <a:off x="4237477" y="493647"/>
            <a:ext cx="3704346" cy="3293164"/>
          </a:xfrm>
          <a:prstGeom prst="rect">
            <a:avLst/>
          </a:prstGeom>
        </p:spPr>
      </p:pic>
    </p:spTree>
    <p:extLst>
      <p:ext uri="{BB962C8B-B14F-4D97-AF65-F5344CB8AC3E}">
        <p14:creationId xmlns:p14="http://schemas.microsoft.com/office/powerpoint/2010/main" val="2116968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363BE-C4DD-064C-B8D0-DFB515FB7B32}"/>
              </a:ext>
            </a:extLst>
          </p:cNvPr>
          <p:cNvSpPr>
            <a:spLocks noGrp="1"/>
          </p:cNvSpPr>
          <p:nvPr>
            <p:ph type="title"/>
          </p:nvPr>
        </p:nvSpPr>
        <p:spPr/>
        <p:txBody>
          <a:bodyPr anchor="ctr"/>
          <a:lstStyle/>
          <a:p>
            <a:pPr algn="ctr"/>
            <a:r>
              <a:rPr lang="en-US" b="1" dirty="0"/>
              <a:t>Showing/Managing</a:t>
            </a:r>
            <a:br>
              <a:rPr lang="en-US" b="1" dirty="0"/>
            </a:br>
            <a:r>
              <a:rPr lang="en-US" b="1" dirty="0"/>
              <a:t> Types</a:t>
            </a:r>
          </a:p>
        </p:txBody>
      </p:sp>
      <p:sp>
        <p:nvSpPr>
          <p:cNvPr id="3" name="Text Placeholder 2">
            <a:extLst>
              <a:ext uri="{FF2B5EF4-FFF2-40B4-BE49-F238E27FC236}">
                <a16:creationId xmlns:a16="http://schemas.microsoft.com/office/drawing/2014/main" id="{92FCF294-13DA-3043-ADAC-1CBA947B4DF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43637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363BE-C4DD-064C-B8D0-DFB515FB7B32}"/>
              </a:ext>
            </a:extLst>
          </p:cNvPr>
          <p:cNvSpPr>
            <a:spLocks noGrp="1"/>
          </p:cNvSpPr>
          <p:nvPr>
            <p:ph type="title"/>
          </p:nvPr>
        </p:nvSpPr>
        <p:spPr/>
        <p:txBody>
          <a:bodyPr anchor="ctr"/>
          <a:lstStyle/>
          <a:p>
            <a:pPr algn="ctr"/>
            <a:r>
              <a:rPr lang="en-US" b="1" dirty="0"/>
              <a:t>Autocompletion</a:t>
            </a:r>
          </a:p>
        </p:txBody>
      </p:sp>
      <p:sp>
        <p:nvSpPr>
          <p:cNvPr id="3" name="Text Placeholder 2">
            <a:extLst>
              <a:ext uri="{FF2B5EF4-FFF2-40B4-BE49-F238E27FC236}">
                <a16:creationId xmlns:a16="http://schemas.microsoft.com/office/drawing/2014/main" id="{92FCF294-13DA-3043-ADAC-1CBA947B4DF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15163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363BE-C4DD-064C-B8D0-DFB515FB7B32}"/>
              </a:ext>
            </a:extLst>
          </p:cNvPr>
          <p:cNvSpPr>
            <a:spLocks noGrp="1"/>
          </p:cNvSpPr>
          <p:nvPr>
            <p:ph type="title"/>
          </p:nvPr>
        </p:nvSpPr>
        <p:spPr/>
        <p:txBody>
          <a:bodyPr anchor="ctr"/>
          <a:lstStyle/>
          <a:p>
            <a:pPr algn="ctr"/>
            <a:r>
              <a:rPr lang="en-US" b="1" dirty="0" err="1"/>
              <a:t>DynamicType</a:t>
            </a:r>
            <a:br>
              <a:rPr lang="en-US" dirty="0"/>
            </a:br>
            <a:r>
              <a:rPr lang="en-US" sz="4800" dirty="0"/>
              <a:t>(</a:t>
            </a:r>
            <a:r>
              <a:rPr lang="en-US" sz="4800" dirty="0" err="1"/>
              <a:t>SelfType</a:t>
            </a:r>
            <a:r>
              <a:rPr lang="en-US" sz="4800" dirty="0"/>
              <a:t>, </a:t>
            </a:r>
            <a:r>
              <a:rPr lang="en-US" sz="4800" dirty="0" err="1"/>
              <a:t>ClassType</a:t>
            </a:r>
            <a:r>
              <a:rPr lang="en-US" sz="4800" dirty="0"/>
              <a:t>, </a:t>
            </a:r>
            <a:r>
              <a:rPr lang="en-US" sz="4800" dirty="0" err="1"/>
              <a:t>InstanceType</a:t>
            </a:r>
            <a:r>
              <a:rPr lang="en-US" sz="4800" dirty="0"/>
              <a:t>)</a:t>
            </a:r>
            <a:br>
              <a:rPr lang="en-US" sz="4800" dirty="0"/>
            </a:br>
            <a:br>
              <a:rPr lang="en-US" sz="4800" dirty="0"/>
            </a:br>
            <a:r>
              <a:rPr lang="en-US" sz="2800" dirty="0"/>
              <a:t>Thank you Jan </a:t>
            </a:r>
            <a:r>
              <a:rPr lang="en-US" sz="2800" dirty="0" err="1"/>
              <a:t>Vrany</a:t>
            </a:r>
            <a:r>
              <a:rPr lang="en-US" sz="2800" dirty="0"/>
              <a:t> &amp; Marcus </a:t>
            </a:r>
            <a:r>
              <a:rPr lang="en-US" sz="2800" dirty="0" err="1"/>
              <a:t>Denker</a:t>
            </a:r>
            <a:endParaRPr lang="en-US" dirty="0"/>
          </a:p>
        </p:txBody>
      </p:sp>
      <p:sp>
        <p:nvSpPr>
          <p:cNvPr id="3" name="Text Placeholder 2">
            <a:extLst>
              <a:ext uri="{FF2B5EF4-FFF2-40B4-BE49-F238E27FC236}">
                <a16:creationId xmlns:a16="http://schemas.microsoft.com/office/drawing/2014/main" id="{92FCF294-13DA-3043-ADAC-1CBA947B4DF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238444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363BE-C4DD-064C-B8D0-DFB515FB7B32}"/>
              </a:ext>
            </a:extLst>
          </p:cNvPr>
          <p:cNvSpPr>
            <a:spLocks noGrp="1"/>
          </p:cNvSpPr>
          <p:nvPr>
            <p:ph type="title"/>
          </p:nvPr>
        </p:nvSpPr>
        <p:spPr/>
        <p:txBody>
          <a:bodyPr anchor="ctr"/>
          <a:lstStyle/>
          <a:p>
            <a:pPr algn="ctr"/>
            <a:r>
              <a:rPr lang="en-US" b="1" dirty="0"/>
              <a:t>Actual Implementors</a:t>
            </a:r>
            <a:br>
              <a:rPr lang="en-US" b="1" dirty="0"/>
            </a:br>
            <a:br>
              <a:rPr lang="en-US" b="1" dirty="0"/>
            </a:br>
            <a:r>
              <a:rPr lang="en-US" sz="3600" dirty="0"/>
              <a:t>(“a much better use of the human brain”-Tudor et al </a:t>
            </a:r>
            <a:r>
              <a:rPr lang="en-US" sz="3600" dirty="0">
                <a:sym typeface="Wingdings" pitchFamily="2" charset="2"/>
              </a:rPr>
              <a:t>)</a:t>
            </a:r>
            <a:endParaRPr lang="en-US" dirty="0"/>
          </a:p>
        </p:txBody>
      </p:sp>
      <p:sp>
        <p:nvSpPr>
          <p:cNvPr id="3" name="Text Placeholder 2">
            <a:extLst>
              <a:ext uri="{FF2B5EF4-FFF2-40B4-BE49-F238E27FC236}">
                <a16:creationId xmlns:a16="http://schemas.microsoft.com/office/drawing/2014/main" id="{92FCF294-13DA-3043-ADAC-1CBA947B4DF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817553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363BE-C4DD-064C-B8D0-DFB515FB7B32}"/>
              </a:ext>
            </a:extLst>
          </p:cNvPr>
          <p:cNvSpPr>
            <a:spLocks noGrp="1"/>
          </p:cNvSpPr>
          <p:nvPr>
            <p:ph type="title"/>
          </p:nvPr>
        </p:nvSpPr>
        <p:spPr/>
        <p:txBody>
          <a:bodyPr anchor="ctr"/>
          <a:lstStyle/>
          <a:p>
            <a:pPr algn="ctr"/>
            <a:r>
              <a:rPr lang="en-US" b="1" dirty="0"/>
              <a:t>Actual Senders</a:t>
            </a:r>
            <a:br>
              <a:rPr lang="en-US" dirty="0"/>
            </a:br>
            <a:r>
              <a:rPr lang="en-US" dirty="0"/>
              <a:t>Sure and Possible</a:t>
            </a:r>
            <a:br>
              <a:rPr lang="en-US" dirty="0"/>
            </a:br>
            <a:r>
              <a:rPr lang="en-US" sz="3600" dirty="0"/>
              <a:t>(Per Message Send analysis)</a:t>
            </a:r>
            <a:endParaRPr lang="en-US" dirty="0"/>
          </a:p>
        </p:txBody>
      </p:sp>
      <p:sp>
        <p:nvSpPr>
          <p:cNvPr id="3" name="Text Placeholder 2">
            <a:extLst>
              <a:ext uri="{FF2B5EF4-FFF2-40B4-BE49-F238E27FC236}">
                <a16:creationId xmlns:a16="http://schemas.microsoft.com/office/drawing/2014/main" id="{92FCF294-13DA-3043-ADAC-1CBA947B4DF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886548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363BE-C4DD-064C-B8D0-DFB515FB7B32}"/>
              </a:ext>
            </a:extLst>
          </p:cNvPr>
          <p:cNvSpPr>
            <a:spLocks noGrp="1"/>
          </p:cNvSpPr>
          <p:nvPr>
            <p:ph type="title"/>
          </p:nvPr>
        </p:nvSpPr>
        <p:spPr/>
        <p:txBody>
          <a:bodyPr anchor="ctr"/>
          <a:lstStyle/>
          <a:p>
            <a:pPr algn="ctr"/>
            <a:r>
              <a:rPr lang="en-US" b="1" dirty="0" err="1"/>
              <a:t>Refactorings</a:t>
            </a:r>
            <a:r>
              <a:rPr lang="en-US" b="1" dirty="0"/>
              <a:t> </a:t>
            </a:r>
            <a:r>
              <a:rPr lang="en-US" dirty="0"/>
              <a:t>with</a:t>
            </a:r>
            <a:r>
              <a:rPr lang="en-US" b="1" dirty="0"/>
              <a:t> Actual Scope</a:t>
            </a:r>
          </a:p>
        </p:txBody>
      </p:sp>
      <p:sp>
        <p:nvSpPr>
          <p:cNvPr id="3" name="Text Placeholder 2">
            <a:extLst>
              <a:ext uri="{FF2B5EF4-FFF2-40B4-BE49-F238E27FC236}">
                <a16:creationId xmlns:a16="http://schemas.microsoft.com/office/drawing/2014/main" id="{92FCF294-13DA-3043-ADAC-1CBA947B4DF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344679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363BE-C4DD-064C-B8D0-DFB515FB7B32}"/>
              </a:ext>
            </a:extLst>
          </p:cNvPr>
          <p:cNvSpPr>
            <a:spLocks noGrp="1"/>
          </p:cNvSpPr>
          <p:nvPr>
            <p:ph type="title"/>
          </p:nvPr>
        </p:nvSpPr>
        <p:spPr/>
        <p:txBody>
          <a:bodyPr anchor="ctr"/>
          <a:lstStyle/>
          <a:p>
            <a:pPr algn="ctr"/>
            <a:r>
              <a:rPr lang="en-US" b="1" dirty="0"/>
              <a:t>Type Checker</a:t>
            </a:r>
            <a:br>
              <a:rPr lang="en-US" b="1" dirty="0"/>
            </a:br>
            <a:br>
              <a:rPr lang="en-US" b="1" dirty="0"/>
            </a:br>
            <a:r>
              <a:rPr lang="en-US" sz="3600" dirty="0"/>
              <a:t>(we know for sure when </a:t>
            </a:r>
            <a:r>
              <a:rPr lang="en-US" sz="3600" b="1" i="1" dirty="0"/>
              <a:t>nil</a:t>
            </a:r>
            <a:r>
              <a:rPr lang="en-US" sz="3600" dirty="0"/>
              <a:t> is assigned!)</a:t>
            </a:r>
            <a:endParaRPr lang="en-US" dirty="0"/>
          </a:p>
        </p:txBody>
      </p:sp>
      <p:sp>
        <p:nvSpPr>
          <p:cNvPr id="3" name="Text Placeholder 2">
            <a:extLst>
              <a:ext uri="{FF2B5EF4-FFF2-40B4-BE49-F238E27FC236}">
                <a16:creationId xmlns:a16="http://schemas.microsoft.com/office/drawing/2014/main" id="{92FCF294-13DA-3043-ADAC-1CBA947B4DF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73768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1C97C-61AE-9D42-BDEF-48C7AD7B648A}"/>
              </a:ext>
            </a:extLst>
          </p:cNvPr>
          <p:cNvSpPr>
            <a:spLocks noGrp="1"/>
          </p:cNvSpPr>
          <p:nvPr>
            <p:ph type="title"/>
          </p:nvPr>
        </p:nvSpPr>
        <p:spPr/>
        <p:txBody>
          <a:bodyPr>
            <a:normAutofit/>
          </a:bodyPr>
          <a:lstStyle/>
          <a:p>
            <a:pPr algn="ctr"/>
            <a:r>
              <a:rPr lang="en-US" sz="7200" b="1" dirty="0"/>
              <a:t>Conclusion</a:t>
            </a:r>
            <a:br>
              <a:rPr lang="en-US" sz="7200" b="1" dirty="0"/>
            </a:br>
            <a:endParaRPr lang="en-US" sz="7200" b="1" dirty="0"/>
          </a:p>
        </p:txBody>
      </p:sp>
      <p:sp>
        <p:nvSpPr>
          <p:cNvPr id="3" name="Text Placeholder 2">
            <a:extLst>
              <a:ext uri="{FF2B5EF4-FFF2-40B4-BE49-F238E27FC236}">
                <a16:creationId xmlns:a16="http://schemas.microsoft.com/office/drawing/2014/main" id="{78D1219B-68B2-8B49-AFC3-B669E69BF2E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28297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F21A-133F-5846-A275-465F0D62F883}"/>
              </a:ext>
            </a:extLst>
          </p:cNvPr>
          <p:cNvSpPr>
            <a:spLocks noGrp="1"/>
          </p:cNvSpPr>
          <p:nvPr>
            <p:ph type="title"/>
          </p:nvPr>
        </p:nvSpPr>
        <p:spPr>
          <a:xfrm>
            <a:off x="965200" y="2346325"/>
            <a:ext cx="10515600" cy="1325563"/>
          </a:xfrm>
        </p:spPr>
        <p:txBody>
          <a:bodyPr>
            <a:normAutofit/>
          </a:bodyPr>
          <a:lstStyle/>
          <a:p>
            <a:pPr algn="ctr"/>
            <a:r>
              <a:rPr lang="en-US" sz="6000" dirty="0"/>
              <a:t>Is </a:t>
            </a:r>
            <a:r>
              <a:rPr lang="en-US" sz="6000" b="1" dirty="0"/>
              <a:t>Smalltalk</a:t>
            </a:r>
            <a:r>
              <a:rPr lang="en-US" sz="6000" dirty="0"/>
              <a:t> Cool??</a:t>
            </a:r>
          </a:p>
        </p:txBody>
      </p:sp>
    </p:spTree>
    <p:extLst>
      <p:ext uri="{BB962C8B-B14F-4D97-AF65-F5344CB8AC3E}">
        <p14:creationId xmlns:p14="http://schemas.microsoft.com/office/powerpoint/2010/main" val="22237553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1C97C-61AE-9D42-BDEF-48C7AD7B648A}"/>
              </a:ext>
            </a:extLst>
          </p:cNvPr>
          <p:cNvSpPr>
            <a:spLocks noGrp="1"/>
          </p:cNvSpPr>
          <p:nvPr>
            <p:ph type="title"/>
          </p:nvPr>
        </p:nvSpPr>
        <p:spPr>
          <a:xfrm>
            <a:off x="225287" y="1060174"/>
            <a:ext cx="11714922" cy="4214191"/>
          </a:xfrm>
        </p:spPr>
        <p:txBody>
          <a:bodyPr>
            <a:normAutofit fontScale="90000"/>
          </a:bodyPr>
          <a:lstStyle/>
          <a:p>
            <a:pPr algn="ctr"/>
            <a:r>
              <a:rPr lang="en-US" sz="6700" dirty="0"/>
              <a:t>With </a:t>
            </a:r>
            <a:r>
              <a:rPr lang="en-US" sz="6700" b="1" dirty="0"/>
              <a:t>no extra effort</a:t>
            </a:r>
            <a:r>
              <a:rPr lang="en-US" sz="6700" dirty="0"/>
              <a:t>, </a:t>
            </a:r>
            <a:br>
              <a:rPr lang="en-US" sz="6700" dirty="0"/>
            </a:br>
            <a:r>
              <a:rPr lang="en-US" sz="6700" dirty="0"/>
              <a:t>we were able to </a:t>
            </a:r>
            <a:r>
              <a:rPr lang="en-US" sz="6700" b="1" dirty="0"/>
              <a:t>get rid off </a:t>
            </a:r>
            <a:r>
              <a:rPr lang="en-US" sz="6700" dirty="0"/>
              <a:t>of most of the </a:t>
            </a:r>
            <a:r>
              <a:rPr lang="en-US" sz="6700" b="1" dirty="0"/>
              <a:t>disadvantages</a:t>
            </a:r>
            <a:br>
              <a:rPr lang="en-US" b="1" dirty="0"/>
            </a:br>
            <a:br>
              <a:rPr lang="en-US" b="1" dirty="0"/>
            </a:br>
            <a:r>
              <a:rPr lang="en-US" sz="4000" dirty="0"/>
              <a:t>(you don’t have to maintain the types, it does not interfere when reading code, etc.)</a:t>
            </a:r>
            <a:endParaRPr lang="en-US" b="1" dirty="0"/>
          </a:p>
        </p:txBody>
      </p:sp>
    </p:spTree>
    <p:extLst>
      <p:ext uri="{BB962C8B-B14F-4D97-AF65-F5344CB8AC3E}">
        <p14:creationId xmlns:p14="http://schemas.microsoft.com/office/powerpoint/2010/main" val="7517043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1C97C-61AE-9D42-BDEF-48C7AD7B648A}"/>
              </a:ext>
            </a:extLst>
          </p:cNvPr>
          <p:cNvSpPr>
            <a:spLocks noGrp="1"/>
          </p:cNvSpPr>
          <p:nvPr>
            <p:ph type="title"/>
          </p:nvPr>
        </p:nvSpPr>
        <p:spPr>
          <a:xfrm>
            <a:off x="838200" y="1524001"/>
            <a:ext cx="10515600" cy="3657394"/>
          </a:xfrm>
        </p:spPr>
        <p:txBody>
          <a:bodyPr>
            <a:noAutofit/>
          </a:bodyPr>
          <a:lstStyle/>
          <a:p>
            <a:pPr algn="ctr"/>
            <a:r>
              <a:rPr lang="en-US" sz="4800" b="1" dirty="0"/>
              <a:t>Bret Victor</a:t>
            </a:r>
            <a:r>
              <a:rPr lang="en-US" sz="4800" dirty="0"/>
              <a:t>:</a:t>
            </a:r>
            <a:br>
              <a:rPr lang="en-US" sz="4800" dirty="0"/>
            </a:br>
            <a:r>
              <a:rPr lang="en-US" sz="4800" dirty="0"/>
              <a:t> ‘we are used to play computers’</a:t>
            </a:r>
            <a:br>
              <a:rPr lang="en-US" sz="4800" dirty="0"/>
            </a:br>
            <a:br>
              <a:rPr lang="en-US" sz="4800" dirty="0"/>
            </a:br>
            <a:r>
              <a:rPr lang="en-US" sz="4800" b="1" dirty="0"/>
              <a:t>Unknow </a:t>
            </a:r>
            <a:r>
              <a:rPr lang="en-US" sz="4800" b="1" dirty="0" err="1"/>
              <a:t>Smalltalker</a:t>
            </a:r>
            <a:r>
              <a:rPr lang="en-US" sz="4800" dirty="0"/>
              <a:t>:</a:t>
            </a:r>
            <a:br>
              <a:rPr lang="en-US" sz="4800" dirty="0"/>
            </a:br>
            <a:r>
              <a:rPr lang="en-US" sz="4800" dirty="0"/>
              <a:t> ‘we are used to play memory type games’</a:t>
            </a:r>
            <a:endParaRPr lang="en-US" sz="4800" b="1" dirty="0"/>
          </a:p>
        </p:txBody>
      </p:sp>
    </p:spTree>
    <p:extLst>
      <p:ext uri="{BB962C8B-B14F-4D97-AF65-F5344CB8AC3E}">
        <p14:creationId xmlns:p14="http://schemas.microsoft.com/office/powerpoint/2010/main" val="19435666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1C97C-61AE-9D42-BDEF-48C7AD7B648A}"/>
              </a:ext>
            </a:extLst>
          </p:cNvPr>
          <p:cNvSpPr>
            <a:spLocks noGrp="1"/>
          </p:cNvSpPr>
          <p:nvPr>
            <p:ph type="title"/>
          </p:nvPr>
        </p:nvSpPr>
        <p:spPr>
          <a:xfrm>
            <a:off x="838200" y="1696278"/>
            <a:ext cx="10515600" cy="2928524"/>
          </a:xfrm>
        </p:spPr>
        <p:txBody>
          <a:bodyPr>
            <a:normAutofit/>
          </a:bodyPr>
          <a:lstStyle/>
          <a:p>
            <a:pPr algn="ctr"/>
            <a:r>
              <a:rPr lang="en-US" dirty="0"/>
              <a:t>Live Typing makes types explicit to you, you do not have to remember or infer them</a:t>
            </a:r>
            <a:endParaRPr lang="en-US" b="1" dirty="0"/>
          </a:p>
        </p:txBody>
      </p:sp>
    </p:spTree>
    <p:extLst>
      <p:ext uri="{BB962C8B-B14F-4D97-AF65-F5344CB8AC3E}">
        <p14:creationId xmlns:p14="http://schemas.microsoft.com/office/powerpoint/2010/main" val="3232801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1C97C-61AE-9D42-BDEF-48C7AD7B648A}"/>
              </a:ext>
            </a:extLst>
          </p:cNvPr>
          <p:cNvSpPr>
            <a:spLocks noGrp="1"/>
          </p:cNvSpPr>
          <p:nvPr>
            <p:ph type="title"/>
          </p:nvPr>
        </p:nvSpPr>
        <p:spPr>
          <a:xfrm>
            <a:off x="838200" y="1696278"/>
            <a:ext cx="10515600" cy="2928524"/>
          </a:xfrm>
        </p:spPr>
        <p:txBody>
          <a:bodyPr>
            <a:normAutofit/>
          </a:bodyPr>
          <a:lstStyle/>
          <a:p>
            <a:pPr algn="ctr"/>
            <a:r>
              <a:rPr lang="en-US" dirty="0"/>
              <a:t>It is a very </a:t>
            </a:r>
            <a:r>
              <a:rPr lang="en-US" b="1" dirty="0"/>
              <a:t>simple</a:t>
            </a:r>
            <a:r>
              <a:rPr lang="en-US" dirty="0"/>
              <a:t> technique that </a:t>
            </a:r>
            <a:r>
              <a:rPr lang="en-US" b="1" dirty="0"/>
              <a:t>heavily improves </a:t>
            </a:r>
            <a:r>
              <a:rPr lang="en-US" dirty="0"/>
              <a:t>the </a:t>
            </a:r>
            <a:r>
              <a:rPr lang="en-US" b="1" dirty="0"/>
              <a:t>programming experience</a:t>
            </a:r>
          </a:p>
        </p:txBody>
      </p:sp>
    </p:spTree>
    <p:extLst>
      <p:ext uri="{BB962C8B-B14F-4D97-AF65-F5344CB8AC3E}">
        <p14:creationId xmlns:p14="http://schemas.microsoft.com/office/powerpoint/2010/main" val="38066373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1C97C-61AE-9D42-BDEF-48C7AD7B648A}"/>
              </a:ext>
            </a:extLst>
          </p:cNvPr>
          <p:cNvSpPr>
            <a:spLocks noGrp="1"/>
          </p:cNvSpPr>
          <p:nvPr>
            <p:ph type="title"/>
          </p:nvPr>
        </p:nvSpPr>
        <p:spPr>
          <a:xfrm>
            <a:off x="819150" y="2184400"/>
            <a:ext cx="10515600" cy="1922463"/>
          </a:xfrm>
        </p:spPr>
        <p:txBody>
          <a:bodyPr>
            <a:normAutofit/>
          </a:bodyPr>
          <a:lstStyle/>
          <a:p>
            <a:pPr algn="ctr"/>
            <a:r>
              <a:rPr lang="en-US" b="1" i="1" dirty="0" err="1"/>
              <a:t>fee</a:t>
            </a:r>
            <a:r>
              <a:rPr lang="en-US" b="1" dirty="0" err="1"/>
              <a:t>nk</a:t>
            </a:r>
            <a:r>
              <a:rPr lang="en-US" dirty="0"/>
              <a:t>: When you start using it, you don’t want to loose it</a:t>
            </a:r>
          </a:p>
        </p:txBody>
      </p:sp>
    </p:spTree>
    <p:extLst>
      <p:ext uri="{BB962C8B-B14F-4D97-AF65-F5344CB8AC3E}">
        <p14:creationId xmlns:p14="http://schemas.microsoft.com/office/powerpoint/2010/main" val="2151116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1C97C-61AE-9D42-BDEF-48C7AD7B648A}"/>
              </a:ext>
            </a:extLst>
          </p:cNvPr>
          <p:cNvSpPr>
            <a:spLocks noGrp="1"/>
          </p:cNvSpPr>
          <p:nvPr>
            <p:ph type="title"/>
          </p:nvPr>
        </p:nvSpPr>
        <p:spPr>
          <a:xfrm>
            <a:off x="838200" y="1806264"/>
            <a:ext cx="10515600" cy="3245472"/>
          </a:xfrm>
        </p:spPr>
        <p:txBody>
          <a:bodyPr>
            <a:normAutofit fontScale="90000"/>
          </a:bodyPr>
          <a:lstStyle/>
          <a:p>
            <a:pPr algn="ctr"/>
            <a:r>
              <a:rPr lang="en-US" dirty="0"/>
              <a:t>It does not change the </a:t>
            </a:r>
            <a:r>
              <a:rPr lang="en-US" b="1" dirty="0"/>
              <a:t>syntax</a:t>
            </a:r>
            <a:br>
              <a:rPr lang="en-US" dirty="0"/>
            </a:br>
            <a:r>
              <a:rPr lang="en-US" dirty="0"/>
              <a:t>It does not stop you from </a:t>
            </a:r>
            <a:r>
              <a:rPr lang="en-US" b="1" dirty="0"/>
              <a:t>compiling</a:t>
            </a:r>
            <a:r>
              <a:rPr lang="en-US" dirty="0"/>
              <a:t> </a:t>
            </a:r>
            <a:br>
              <a:rPr lang="en-US" dirty="0"/>
            </a:br>
            <a:r>
              <a:rPr lang="en-US" dirty="0"/>
              <a:t>It does not force you to </a:t>
            </a:r>
            <a:r>
              <a:rPr lang="en-US" b="1" dirty="0"/>
              <a:t>use it</a:t>
            </a:r>
            <a:br>
              <a:rPr lang="en-US" b="1" dirty="0"/>
            </a:br>
            <a:r>
              <a:rPr lang="en-US" dirty="0"/>
              <a:t>Types are not in the </a:t>
            </a:r>
            <a:r>
              <a:rPr lang="en-US" b="1" dirty="0"/>
              <a:t>source code</a:t>
            </a:r>
          </a:p>
        </p:txBody>
      </p:sp>
    </p:spTree>
    <p:extLst>
      <p:ext uri="{BB962C8B-B14F-4D97-AF65-F5344CB8AC3E}">
        <p14:creationId xmlns:p14="http://schemas.microsoft.com/office/powerpoint/2010/main" val="41865594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1C97C-61AE-9D42-BDEF-48C7AD7B648A}"/>
              </a:ext>
            </a:extLst>
          </p:cNvPr>
          <p:cNvSpPr>
            <a:spLocks noGrp="1"/>
          </p:cNvSpPr>
          <p:nvPr>
            <p:ph type="title"/>
          </p:nvPr>
        </p:nvSpPr>
        <p:spPr>
          <a:xfrm>
            <a:off x="838200" y="2005047"/>
            <a:ext cx="10515600" cy="2847906"/>
          </a:xfrm>
        </p:spPr>
        <p:txBody>
          <a:bodyPr>
            <a:noAutofit/>
          </a:bodyPr>
          <a:lstStyle/>
          <a:p>
            <a:pPr algn="ctr"/>
            <a:r>
              <a:rPr lang="en-US" sz="6600" dirty="0"/>
              <a:t>I humbly believe it </a:t>
            </a:r>
            <a:br>
              <a:rPr lang="en-US" sz="6600" dirty="0"/>
            </a:br>
            <a:r>
              <a:rPr lang="en-US" sz="6600" b="1" dirty="0"/>
              <a:t>respects</a:t>
            </a:r>
            <a:r>
              <a:rPr lang="en-US" sz="6600" dirty="0"/>
              <a:t> and </a:t>
            </a:r>
            <a:r>
              <a:rPr lang="en-US" sz="6600" b="1" dirty="0"/>
              <a:t>honors</a:t>
            </a:r>
            <a:r>
              <a:rPr lang="en-US" sz="6600" dirty="0"/>
              <a:t> </a:t>
            </a:r>
            <a:br>
              <a:rPr lang="en-US" sz="6600" dirty="0"/>
            </a:br>
            <a:r>
              <a:rPr lang="en-US" sz="6600" dirty="0"/>
              <a:t>the Smalltalk </a:t>
            </a:r>
            <a:r>
              <a:rPr lang="en-US" sz="6600" b="1" dirty="0"/>
              <a:t>spirit</a:t>
            </a:r>
          </a:p>
        </p:txBody>
      </p:sp>
    </p:spTree>
    <p:extLst>
      <p:ext uri="{BB962C8B-B14F-4D97-AF65-F5344CB8AC3E}">
        <p14:creationId xmlns:p14="http://schemas.microsoft.com/office/powerpoint/2010/main" val="7079353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1C97C-61AE-9D42-BDEF-48C7AD7B648A}"/>
              </a:ext>
            </a:extLst>
          </p:cNvPr>
          <p:cNvSpPr>
            <a:spLocks noGrp="1"/>
          </p:cNvSpPr>
          <p:nvPr>
            <p:ph type="title"/>
          </p:nvPr>
        </p:nvSpPr>
        <p:spPr>
          <a:xfrm>
            <a:off x="819150" y="1760334"/>
            <a:ext cx="10515600" cy="1922463"/>
          </a:xfrm>
        </p:spPr>
        <p:txBody>
          <a:bodyPr>
            <a:normAutofit/>
          </a:bodyPr>
          <a:lstStyle/>
          <a:p>
            <a:pPr algn="ctr"/>
            <a:r>
              <a:rPr lang="en-US" b="1" dirty="0"/>
              <a:t>My Goal?</a:t>
            </a:r>
          </a:p>
        </p:txBody>
      </p:sp>
    </p:spTree>
    <p:extLst>
      <p:ext uri="{BB962C8B-B14F-4D97-AF65-F5344CB8AC3E}">
        <p14:creationId xmlns:p14="http://schemas.microsoft.com/office/powerpoint/2010/main" val="27671490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1C97C-61AE-9D42-BDEF-48C7AD7B648A}"/>
              </a:ext>
            </a:extLst>
          </p:cNvPr>
          <p:cNvSpPr>
            <a:spLocks noGrp="1"/>
          </p:cNvSpPr>
          <p:nvPr>
            <p:ph type="title"/>
          </p:nvPr>
        </p:nvSpPr>
        <p:spPr>
          <a:xfrm>
            <a:off x="515040" y="1209259"/>
            <a:ext cx="11161920" cy="4439482"/>
          </a:xfrm>
        </p:spPr>
        <p:txBody>
          <a:bodyPr>
            <a:normAutofit fontScale="90000"/>
          </a:bodyPr>
          <a:lstStyle/>
          <a:p>
            <a:pPr algn="ctr"/>
            <a:r>
              <a:rPr lang="en-US" dirty="0"/>
              <a:t>To say that </a:t>
            </a:r>
            <a:r>
              <a:rPr lang="en-US" b="1" dirty="0"/>
              <a:t>Smalltalk</a:t>
            </a:r>
            <a:r>
              <a:rPr lang="en-US" dirty="0"/>
              <a:t> is not </a:t>
            </a:r>
            <a:br>
              <a:rPr lang="en-US" dirty="0"/>
            </a:br>
            <a:r>
              <a:rPr lang="en-US" b="1" dirty="0"/>
              <a:t>Dynamically Typed </a:t>
            </a:r>
            <a:r>
              <a:rPr lang="en-US" dirty="0"/>
              <a:t>anymore, </a:t>
            </a:r>
            <a:br>
              <a:rPr lang="en-US" dirty="0"/>
            </a:br>
            <a:r>
              <a:rPr lang="en-US" dirty="0"/>
              <a:t>but </a:t>
            </a:r>
            <a:r>
              <a:rPr lang="en-US" b="1" dirty="0"/>
              <a:t>Lively Typed </a:t>
            </a:r>
            <a:br>
              <a:rPr lang="en-US" b="1" dirty="0"/>
            </a:br>
            <a:br>
              <a:rPr lang="en-US" b="1" dirty="0"/>
            </a:br>
            <a:r>
              <a:rPr lang="en-US" sz="4000" dirty="0"/>
              <a:t>(you </a:t>
            </a:r>
            <a:r>
              <a:rPr lang="en-US" sz="4000" dirty="0" err="1"/>
              <a:t>func</a:t>
            </a:r>
            <a:r>
              <a:rPr lang="en-US" sz="4000" dirty="0"/>
              <a:t>…. guys want types? You have types for free!)</a:t>
            </a:r>
            <a:endParaRPr lang="en-US" b="1" dirty="0"/>
          </a:p>
        </p:txBody>
      </p:sp>
    </p:spTree>
    <p:extLst>
      <p:ext uri="{BB962C8B-B14F-4D97-AF65-F5344CB8AC3E}">
        <p14:creationId xmlns:p14="http://schemas.microsoft.com/office/powerpoint/2010/main" val="35634440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1C97C-61AE-9D42-BDEF-48C7AD7B648A}"/>
              </a:ext>
            </a:extLst>
          </p:cNvPr>
          <p:cNvSpPr>
            <a:spLocks noGrp="1"/>
          </p:cNvSpPr>
          <p:nvPr>
            <p:ph type="title"/>
          </p:nvPr>
        </p:nvSpPr>
        <p:spPr>
          <a:xfrm>
            <a:off x="831850" y="1855302"/>
            <a:ext cx="10515600" cy="2398437"/>
          </a:xfrm>
        </p:spPr>
        <p:txBody>
          <a:bodyPr>
            <a:normAutofit fontScale="90000"/>
          </a:bodyPr>
          <a:lstStyle/>
          <a:p>
            <a:pPr algn="ctr"/>
            <a:r>
              <a:rPr lang="en-US" dirty="0"/>
              <a:t>The implementation has</a:t>
            </a:r>
            <a:br>
              <a:rPr lang="en-US" dirty="0"/>
            </a:br>
            <a:r>
              <a:rPr lang="en-US" b="1" dirty="0"/>
              <a:t>bigger challenges </a:t>
            </a:r>
            <a:r>
              <a:rPr lang="en-US" dirty="0"/>
              <a:t>than in a </a:t>
            </a:r>
            <a:r>
              <a:rPr lang="en-US" b="1" dirty="0"/>
              <a:t>Statically Typed Language</a:t>
            </a:r>
          </a:p>
        </p:txBody>
      </p:sp>
    </p:spTree>
    <p:extLst>
      <p:ext uri="{BB962C8B-B14F-4D97-AF65-F5344CB8AC3E}">
        <p14:creationId xmlns:p14="http://schemas.microsoft.com/office/powerpoint/2010/main" val="1626300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F21A-133F-5846-A275-465F0D62F883}"/>
              </a:ext>
            </a:extLst>
          </p:cNvPr>
          <p:cNvSpPr>
            <a:spLocks noGrp="1"/>
          </p:cNvSpPr>
          <p:nvPr>
            <p:ph type="title"/>
          </p:nvPr>
        </p:nvSpPr>
        <p:spPr>
          <a:xfrm>
            <a:off x="965200" y="1905000"/>
            <a:ext cx="10515600" cy="2349499"/>
          </a:xfrm>
        </p:spPr>
        <p:txBody>
          <a:bodyPr>
            <a:normAutofit/>
          </a:bodyPr>
          <a:lstStyle/>
          <a:p>
            <a:pPr algn="ctr"/>
            <a:r>
              <a:rPr lang="en-US" sz="6000" b="1" dirty="0"/>
              <a:t>YEAH!</a:t>
            </a:r>
            <a:br>
              <a:rPr lang="en-US" sz="6000" dirty="0"/>
            </a:br>
            <a:r>
              <a:rPr lang="en-US" sz="6000" dirty="0"/>
              <a:t>Of Course!</a:t>
            </a:r>
          </a:p>
        </p:txBody>
      </p:sp>
    </p:spTree>
    <p:extLst>
      <p:ext uri="{BB962C8B-B14F-4D97-AF65-F5344CB8AC3E}">
        <p14:creationId xmlns:p14="http://schemas.microsoft.com/office/powerpoint/2010/main" val="8139200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363BE-C4DD-064C-B8D0-DFB515FB7B32}"/>
              </a:ext>
            </a:extLst>
          </p:cNvPr>
          <p:cNvSpPr>
            <a:spLocks noGrp="1"/>
          </p:cNvSpPr>
          <p:nvPr>
            <p:ph type="title"/>
          </p:nvPr>
        </p:nvSpPr>
        <p:spPr/>
        <p:txBody>
          <a:bodyPr anchor="ctr"/>
          <a:lstStyle/>
          <a:p>
            <a:pPr algn="ctr"/>
            <a:r>
              <a:rPr lang="en-US" b="1" dirty="0"/>
              <a:t>Statistics</a:t>
            </a:r>
          </a:p>
        </p:txBody>
      </p:sp>
      <p:sp>
        <p:nvSpPr>
          <p:cNvPr id="3" name="Text Placeholder 2">
            <a:extLst>
              <a:ext uri="{FF2B5EF4-FFF2-40B4-BE49-F238E27FC236}">
                <a16:creationId xmlns:a16="http://schemas.microsoft.com/office/drawing/2014/main" id="{92FCF294-13DA-3043-ADAC-1CBA947B4DF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193526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363BE-C4DD-064C-B8D0-DFB515FB7B32}"/>
              </a:ext>
            </a:extLst>
          </p:cNvPr>
          <p:cNvSpPr>
            <a:spLocks noGrp="1"/>
          </p:cNvSpPr>
          <p:nvPr>
            <p:ph type="title"/>
          </p:nvPr>
        </p:nvSpPr>
        <p:spPr/>
        <p:txBody>
          <a:bodyPr anchor="ctr"/>
          <a:lstStyle/>
          <a:p>
            <a:pPr algn="ctr"/>
            <a:r>
              <a:rPr lang="en-US" dirty="0"/>
              <a:t>Performance</a:t>
            </a:r>
          </a:p>
        </p:txBody>
      </p:sp>
      <p:graphicFrame>
        <p:nvGraphicFramePr>
          <p:cNvPr id="8" name="Content Placeholder 7">
            <a:extLst>
              <a:ext uri="{FF2B5EF4-FFF2-40B4-BE49-F238E27FC236}">
                <a16:creationId xmlns:a16="http://schemas.microsoft.com/office/drawing/2014/main" id="{E573A08B-7609-4C44-863E-2C1763C7D6DA}"/>
              </a:ext>
            </a:extLst>
          </p:cNvPr>
          <p:cNvGraphicFramePr>
            <a:graphicFrameLocks noGrp="1"/>
          </p:cNvGraphicFramePr>
          <p:nvPr>
            <p:ph idx="1"/>
            <p:extLst>
              <p:ext uri="{D42A27DB-BD31-4B8C-83A1-F6EECF244321}">
                <p14:modId xmlns:p14="http://schemas.microsoft.com/office/powerpoint/2010/main" val="3711754255"/>
              </p:ext>
            </p:extLst>
          </p:nvPr>
        </p:nvGraphicFramePr>
        <p:xfrm>
          <a:off x="838200" y="1825625"/>
          <a:ext cx="10515600" cy="2595880"/>
        </p:xfrm>
        <a:graphic>
          <a:graphicData uri="http://schemas.openxmlformats.org/drawingml/2006/table">
            <a:tbl>
              <a:tblPr firstRow="1" bandRow="1">
                <a:tableStyleId>{93296810-A885-4BE3-A3E7-6D5BEEA58F35}</a:tableStyleId>
              </a:tblPr>
              <a:tblGrid>
                <a:gridCol w="2628900">
                  <a:extLst>
                    <a:ext uri="{9D8B030D-6E8A-4147-A177-3AD203B41FA5}">
                      <a16:colId xmlns:a16="http://schemas.microsoft.com/office/drawing/2014/main" val="3586137930"/>
                    </a:ext>
                  </a:extLst>
                </a:gridCol>
                <a:gridCol w="2628900">
                  <a:extLst>
                    <a:ext uri="{9D8B030D-6E8A-4147-A177-3AD203B41FA5}">
                      <a16:colId xmlns:a16="http://schemas.microsoft.com/office/drawing/2014/main" val="3311602402"/>
                    </a:ext>
                  </a:extLst>
                </a:gridCol>
                <a:gridCol w="2628900">
                  <a:extLst>
                    <a:ext uri="{9D8B030D-6E8A-4147-A177-3AD203B41FA5}">
                      <a16:colId xmlns:a16="http://schemas.microsoft.com/office/drawing/2014/main" val="3752616097"/>
                    </a:ext>
                  </a:extLst>
                </a:gridCol>
                <a:gridCol w="2628900">
                  <a:extLst>
                    <a:ext uri="{9D8B030D-6E8A-4147-A177-3AD203B41FA5}">
                      <a16:colId xmlns:a16="http://schemas.microsoft.com/office/drawing/2014/main" val="1080251630"/>
                    </a:ext>
                  </a:extLst>
                </a:gridCol>
              </a:tblGrid>
              <a:tr h="370840">
                <a:tc>
                  <a:txBody>
                    <a:bodyPr/>
                    <a:lstStyle/>
                    <a:p>
                      <a:endParaRPr lang="en-US" dirty="0"/>
                    </a:p>
                  </a:txBody>
                  <a:tcPr/>
                </a:tc>
                <a:tc>
                  <a:txBody>
                    <a:bodyPr/>
                    <a:lstStyle/>
                    <a:p>
                      <a:r>
                        <a:rPr lang="en-US" dirty="0"/>
                        <a:t>Typed VM</a:t>
                      </a:r>
                    </a:p>
                  </a:txBody>
                  <a:tcPr/>
                </a:tc>
                <a:tc>
                  <a:txBody>
                    <a:bodyPr/>
                    <a:lstStyle/>
                    <a:p>
                      <a:r>
                        <a:rPr lang="en-US" dirty="0"/>
                        <a:t>Stack VM</a:t>
                      </a:r>
                    </a:p>
                  </a:txBody>
                  <a:tcPr/>
                </a:tc>
                <a:tc>
                  <a:txBody>
                    <a:bodyPr/>
                    <a:lstStyle/>
                    <a:p>
                      <a:r>
                        <a:rPr lang="en-US" dirty="0"/>
                        <a:t>Difference</a:t>
                      </a:r>
                    </a:p>
                  </a:txBody>
                  <a:tcPr/>
                </a:tc>
                <a:extLst>
                  <a:ext uri="{0D108BD9-81ED-4DB2-BD59-A6C34878D82A}">
                    <a16:rowId xmlns:a16="http://schemas.microsoft.com/office/drawing/2014/main" val="799851179"/>
                  </a:ext>
                </a:extLst>
              </a:tr>
              <a:tr h="370840">
                <a:tc>
                  <a:txBody>
                    <a:bodyPr/>
                    <a:lstStyle/>
                    <a:p>
                      <a:r>
                        <a:rPr lang="en-US" dirty="0"/>
                        <a:t>Aconcagua Tests</a:t>
                      </a:r>
                    </a:p>
                  </a:txBody>
                  <a:tcPr/>
                </a:tc>
                <a:tc>
                  <a:txBody>
                    <a:bodyPr/>
                    <a:lstStyle/>
                    <a:p>
                      <a:r>
                        <a:rPr lang="en-US" dirty="0"/>
                        <a:t>37 </a:t>
                      </a:r>
                      <a:r>
                        <a:rPr lang="en-US" dirty="0" err="1"/>
                        <a:t>ms</a:t>
                      </a:r>
                      <a:endParaRPr lang="en-US" dirty="0"/>
                    </a:p>
                  </a:txBody>
                  <a:tcPr/>
                </a:tc>
                <a:tc>
                  <a:txBody>
                    <a:bodyPr/>
                    <a:lstStyle/>
                    <a:p>
                      <a:r>
                        <a:rPr lang="en-US" dirty="0"/>
                        <a:t>22 </a:t>
                      </a:r>
                      <a:r>
                        <a:rPr lang="en-US" dirty="0" err="1"/>
                        <a:t>ms</a:t>
                      </a:r>
                      <a:endParaRPr lang="en-US" dirty="0"/>
                    </a:p>
                  </a:txBody>
                  <a:tcPr/>
                </a:tc>
                <a:tc>
                  <a:txBody>
                    <a:bodyPr/>
                    <a:lstStyle/>
                    <a:p>
                      <a:r>
                        <a:rPr lang="en-US" dirty="0"/>
                        <a:t>1.6 x</a:t>
                      </a:r>
                    </a:p>
                  </a:txBody>
                  <a:tcPr/>
                </a:tc>
                <a:extLst>
                  <a:ext uri="{0D108BD9-81ED-4DB2-BD59-A6C34878D82A}">
                    <a16:rowId xmlns:a16="http://schemas.microsoft.com/office/drawing/2014/main" val="3525092192"/>
                  </a:ext>
                </a:extLst>
              </a:tr>
              <a:tr h="370840">
                <a:tc>
                  <a:txBody>
                    <a:bodyPr/>
                    <a:lstStyle/>
                    <a:p>
                      <a:r>
                        <a:rPr lang="en-US" dirty="0" err="1"/>
                        <a:t>Chalten</a:t>
                      </a:r>
                      <a:r>
                        <a:rPr lang="en-US" dirty="0"/>
                        <a:t> Tests</a:t>
                      </a:r>
                    </a:p>
                  </a:txBody>
                  <a:tcPr/>
                </a:tc>
                <a:tc>
                  <a:txBody>
                    <a:bodyPr/>
                    <a:lstStyle/>
                    <a:p>
                      <a:r>
                        <a:rPr lang="en-US" dirty="0"/>
                        <a:t>2400 </a:t>
                      </a:r>
                      <a:r>
                        <a:rPr lang="en-US" dirty="0" err="1"/>
                        <a:t>ms</a:t>
                      </a:r>
                      <a:endParaRPr lang="en-US" dirty="0"/>
                    </a:p>
                  </a:txBody>
                  <a:tcPr/>
                </a:tc>
                <a:tc>
                  <a:txBody>
                    <a:bodyPr/>
                    <a:lstStyle/>
                    <a:p>
                      <a:r>
                        <a:rPr lang="en-US" dirty="0"/>
                        <a:t>2204 </a:t>
                      </a:r>
                      <a:r>
                        <a:rPr lang="en-US" dirty="0" err="1"/>
                        <a:t>ms</a:t>
                      </a:r>
                      <a:endParaRPr lang="en-US" dirty="0"/>
                    </a:p>
                  </a:txBody>
                  <a:tcPr/>
                </a:tc>
                <a:tc>
                  <a:txBody>
                    <a:bodyPr/>
                    <a:lstStyle/>
                    <a:p>
                      <a:r>
                        <a:rPr lang="en-US" dirty="0"/>
                        <a:t>1.08 x</a:t>
                      </a:r>
                    </a:p>
                  </a:txBody>
                  <a:tcPr/>
                </a:tc>
                <a:extLst>
                  <a:ext uri="{0D108BD9-81ED-4DB2-BD59-A6C34878D82A}">
                    <a16:rowId xmlns:a16="http://schemas.microsoft.com/office/drawing/2014/main" val="182837805"/>
                  </a:ext>
                </a:extLst>
              </a:tr>
              <a:tr h="370840">
                <a:tc>
                  <a:txBody>
                    <a:bodyPr/>
                    <a:lstStyle/>
                    <a:p>
                      <a:r>
                        <a:rPr lang="en-US" dirty="0"/>
                        <a:t>Refactoring Tests</a:t>
                      </a:r>
                    </a:p>
                  </a:txBody>
                  <a:tcPr/>
                </a:tc>
                <a:tc>
                  <a:txBody>
                    <a:bodyPr/>
                    <a:lstStyle/>
                    <a:p>
                      <a:r>
                        <a:rPr lang="en-US" dirty="0"/>
                        <a:t>56382 </a:t>
                      </a:r>
                      <a:r>
                        <a:rPr lang="en-US" dirty="0" err="1"/>
                        <a:t>ms</a:t>
                      </a:r>
                      <a:endParaRPr lang="en-US" dirty="0"/>
                    </a:p>
                  </a:txBody>
                  <a:tcPr/>
                </a:tc>
                <a:tc>
                  <a:txBody>
                    <a:bodyPr/>
                    <a:lstStyle/>
                    <a:p>
                      <a:r>
                        <a:rPr lang="en-US" dirty="0"/>
                        <a:t>39650 </a:t>
                      </a:r>
                      <a:r>
                        <a:rPr lang="en-US" dirty="0" err="1"/>
                        <a:t>ms</a:t>
                      </a:r>
                      <a:endParaRPr lang="en-US" dirty="0"/>
                    </a:p>
                  </a:txBody>
                  <a:tcPr/>
                </a:tc>
                <a:tc>
                  <a:txBody>
                    <a:bodyPr/>
                    <a:lstStyle/>
                    <a:p>
                      <a:r>
                        <a:rPr lang="en-US" dirty="0"/>
                        <a:t>1.42 x</a:t>
                      </a:r>
                    </a:p>
                  </a:txBody>
                  <a:tcPr/>
                </a:tc>
                <a:extLst>
                  <a:ext uri="{0D108BD9-81ED-4DB2-BD59-A6C34878D82A}">
                    <a16:rowId xmlns:a16="http://schemas.microsoft.com/office/drawing/2014/main" val="626256288"/>
                  </a:ext>
                </a:extLst>
              </a:tr>
              <a:tr h="370840">
                <a:tc>
                  <a:txBody>
                    <a:bodyPr/>
                    <a:lstStyle/>
                    <a:p>
                      <a:r>
                        <a:rPr lang="en-US" dirty="0" err="1"/>
                        <a:t>TicTacToe</a:t>
                      </a:r>
                      <a:r>
                        <a:rPr lang="en-US" dirty="0"/>
                        <a:t> Tests</a:t>
                      </a:r>
                    </a:p>
                  </a:txBody>
                  <a:tcPr/>
                </a:tc>
                <a:tc>
                  <a:txBody>
                    <a:bodyPr/>
                    <a:lstStyle/>
                    <a:p>
                      <a:r>
                        <a:rPr lang="en-US" dirty="0"/>
                        <a:t>3 </a:t>
                      </a:r>
                      <a:r>
                        <a:rPr lang="en-US" dirty="0" err="1"/>
                        <a:t>ms</a:t>
                      </a:r>
                      <a:endParaRPr lang="en-US" dirty="0"/>
                    </a:p>
                  </a:txBody>
                  <a:tcPr/>
                </a:tc>
                <a:tc>
                  <a:txBody>
                    <a:bodyPr/>
                    <a:lstStyle/>
                    <a:p>
                      <a:r>
                        <a:rPr lang="en-US" dirty="0"/>
                        <a:t>2 </a:t>
                      </a:r>
                      <a:r>
                        <a:rPr lang="en-US" dirty="0" err="1"/>
                        <a:t>ms</a:t>
                      </a:r>
                      <a:endParaRPr lang="en-US" dirty="0"/>
                    </a:p>
                  </a:txBody>
                  <a:tcPr/>
                </a:tc>
                <a:tc>
                  <a:txBody>
                    <a:bodyPr/>
                    <a:lstStyle/>
                    <a:p>
                      <a:r>
                        <a:rPr lang="en-US" dirty="0"/>
                        <a:t>1.5 x</a:t>
                      </a:r>
                    </a:p>
                  </a:txBody>
                  <a:tcPr/>
                </a:tc>
                <a:extLst>
                  <a:ext uri="{0D108BD9-81ED-4DB2-BD59-A6C34878D82A}">
                    <a16:rowId xmlns:a16="http://schemas.microsoft.com/office/drawing/2014/main" val="3103019908"/>
                  </a:ext>
                </a:extLst>
              </a:tr>
              <a:tr h="370840">
                <a:tc>
                  <a:txBody>
                    <a:bodyPr/>
                    <a:lstStyle/>
                    <a:p>
                      <a:r>
                        <a:rPr lang="en-US" dirty="0"/>
                        <a:t>Some Kernel Tests</a:t>
                      </a:r>
                    </a:p>
                  </a:txBody>
                  <a:tcPr/>
                </a:tc>
                <a:tc>
                  <a:txBody>
                    <a:bodyPr/>
                    <a:lstStyle/>
                    <a:p>
                      <a:r>
                        <a:rPr lang="en-US" dirty="0"/>
                        <a:t>220 </a:t>
                      </a:r>
                      <a:r>
                        <a:rPr lang="en-US" dirty="0" err="1"/>
                        <a:t>ms</a:t>
                      </a:r>
                      <a:endParaRPr lang="en-US" dirty="0"/>
                    </a:p>
                  </a:txBody>
                  <a:tcPr/>
                </a:tc>
                <a:tc>
                  <a:txBody>
                    <a:bodyPr/>
                    <a:lstStyle/>
                    <a:p>
                      <a:r>
                        <a:rPr lang="en-US" dirty="0"/>
                        <a:t>151 </a:t>
                      </a:r>
                      <a:r>
                        <a:rPr lang="en-US" dirty="0" err="1"/>
                        <a:t>ms</a:t>
                      </a:r>
                      <a:endParaRPr lang="en-US" dirty="0"/>
                    </a:p>
                  </a:txBody>
                  <a:tcPr/>
                </a:tc>
                <a:tc>
                  <a:txBody>
                    <a:bodyPr/>
                    <a:lstStyle/>
                    <a:p>
                      <a:r>
                        <a:rPr lang="en-US" dirty="0"/>
                        <a:t>1.45 x</a:t>
                      </a:r>
                    </a:p>
                  </a:txBody>
                  <a:tcPr/>
                </a:tc>
                <a:extLst>
                  <a:ext uri="{0D108BD9-81ED-4DB2-BD59-A6C34878D82A}">
                    <a16:rowId xmlns:a16="http://schemas.microsoft.com/office/drawing/2014/main" val="505863265"/>
                  </a:ext>
                </a:extLst>
              </a:tr>
              <a:tr h="370840">
                <a:tc>
                  <a:txBody>
                    <a:bodyPr/>
                    <a:lstStyle/>
                    <a:p>
                      <a:r>
                        <a:rPr lang="en-US" dirty="0"/>
                        <a:t>Average</a:t>
                      </a:r>
                    </a:p>
                  </a:txBody>
                  <a:tcPr/>
                </a:tc>
                <a:tc>
                  <a:txBody>
                    <a:bodyPr/>
                    <a:lstStyle/>
                    <a:p>
                      <a:endParaRPr lang="en-US" dirty="0"/>
                    </a:p>
                  </a:txBody>
                  <a:tcPr/>
                </a:tc>
                <a:tc>
                  <a:txBody>
                    <a:bodyPr/>
                    <a:lstStyle/>
                    <a:p>
                      <a:endParaRPr lang="en-US" dirty="0"/>
                    </a:p>
                  </a:txBody>
                  <a:tcPr/>
                </a:tc>
                <a:tc>
                  <a:txBody>
                    <a:bodyPr/>
                    <a:lstStyle/>
                    <a:p>
                      <a:r>
                        <a:rPr lang="en-US" b="1" dirty="0"/>
                        <a:t>1.41 x</a:t>
                      </a:r>
                    </a:p>
                  </a:txBody>
                  <a:tcPr/>
                </a:tc>
                <a:extLst>
                  <a:ext uri="{0D108BD9-81ED-4DB2-BD59-A6C34878D82A}">
                    <a16:rowId xmlns:a16="http://schemas.microsoft.com/office/drawing/2014/main" val="1695363889"/>
                  </a:ext>
                </a:extLst>
              </a:tr>
            </a:tbl>
          </a:graphicData>
        </a:graphic>
      </p:graphicFrame>
      <p:sp>
        <p:nvSpPr>
          <p:cNvPr id="9" name="Title 1">
            <a:extLst>
              <a:ext uri="{FF2B5EF4-FFF2-40B4-BE49-F238E27FC236}">
                <a16:creationId xmlns:a16="http://schemas.microsoft.com/office/drawing/2014/main" id="{937A088D-0C16-8E4D-8773-7645AFE80221}"/>
              </a:ext>
            </a:extLst>
          </p:cNvPr>
          <p:cNvSpPr txBox="1">
            <a:spLocks/>
          </p:cNvSpPr>
          <p:nvPr/>
        </p:nvSpPr>
        <p:spPr>
          <a:xfrm>
            <a:off x="838200" y="47720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The important thing is that you do not notice it when you are programming</a:t>
            </a:r>
          </a:p>
        </p:txBody>
      </p:sp>
    </p:spTree>
    <p:extLst>
      <p:ext uri="{BB962C8B-B14F-4D97-AF65-F5344CB8AC3E}">
        <p14:creationId xmlns:p14="http://schemas.microsoft.com/office/powerpoint/2010/main" val="20712880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363BE-C4DD-064C-B8D0-DFB515FB7B32}"/>
              </a:ext>
            </a:extLst>
          </p:cNvPr>
          <p:cNvSpPr>
            <a:spLocks noGrp="1"/>
          </p:cNvSpPr>
          <p:nvPr>
            <p:ph type="title"/>
          </p:nvPr>
        </p:nvSpPr>
        <p:spPr/>
        <p:txBody>
          <a:bodyPr anchor="ctr"/>
          <a:lstStyle/>
          <a:p>
            <a:pPr algn="ctr"/>
            <a:r>
              <a:rPr lang="en-US" dirty="0"/>
              <a:t>Memory</a:t>
            </a:r>
          </a:p>
        </p:txBody>
      </p:sp>
      <p:graphicFrame>
        <p:nvGraphicFramePr>
          <p:cNvPr id="8" name="Content Placeholder 7">
            <a:extLst>
              <a:ext uri="{FF2B5EF4-FFF2-40B4-BE49-F238E27FC236}">
                <a16:creationId xmlns:a16="http://schemas.microsoft.com/office/drawing/2014/main" id="{E573A08B-7609-4C44-863E-2C1763C7D6DA}"/>
              </a:ext>
            </a:extLst>
          </p:cNvPr>
          <p:cNvGraphicFramePr>
            <a:graphicFrameLocks noGrp="1"/>
          </p:cNvGraphicFramePr>
          <p:nvPr>
            <p:ph idx="1"/>
            <p:extLst>
              <p:ext uri="{D42A27DB-BD31-4B8C-83A1-F6EECF244321}">
                <p14:modId xmlns:p14="http://schemas.microsoft.com/office/powerpoint/2010/main" val="3761215617"/>
              </p:ext>
            </p:extLst>
          </p:nvPr>
        </p:nvGraphicFramePr>
        <p:xfrm>
          <a:off x="1602105" y="2827337"/>
          <a:ext cx="8987790" cy="1203326"/>
        </p:xfrm>
        <a:graphic>
          <a:graphicData uri="http://schemas.openxmlformats.org/drawingml/2006/table">
            <a:tbl>
              <a:tblPr firstRow="1" bandRow="1">
                <a:tableStyleId>{93296810-A885-4BE3-A3E7-6D5BEEA58F35}</a:tableStyleId>
              </a:tblPr>
              <a:tblGrid>
                <a:gridCol w="2995930">
                  <a:extLst>
                    <a:ext uri="{9D8B030D-6E8A-4147-A177-3AD203B41FA5}">
                      <a16:colId xmlns:a16="http://schemas.microsoft.com/office/drawing/2014/main" val="3311602402"/>
                    </a:ext>
                  </a:extLst>
                </a:gridCol>
                <a:gridCol w="2995930">
                  <a:extLst>
                    <a:ext uri="{9D8B030D-6E8A-4147-A177-3AD203B41FA5}">
                      <a16:colId xmlns:a16="http://schemas.microsoft.com/office/drawing/2014/main" val="3752616097"/>
                    </a:ext>
                  </a:extLst>
                </a:gridCol>
                <a:gridCol w="2995930">
                  <a:extLst>
                    <a:ext uri="{9D8B030D-6E8A-4147-A177-3AD203B41FA5}">
                      <a16:colId xmlns:a16="http://schemas.microsoft.com/office/drawing/2014/main" val="1080251630"/>
                    </a:ext>
                  </a:extLst>
                </a:gridCol>
              </a:tblGrid>
              <a:tr h="601663">
                <a:tc>
                  <a:txBody>
                    <a:bodyPr/>
                    <a:lstStyle/>
                    <a:p>
                      <a:r>
                        <a:rPr lang="en-US" sz="2800" dirty="0"/>
                        <a:t>Live Typing Image*</a:t>
                      </a:r>
                    </a:p>
                  </a:txBody>
                  <a:tcPr/>
                </a:tc>
                <a:tc>
                  <a:txBody>
                    <a:bodyPr/>
                    <a:lstStyle/>
                    <a:p>
                      <a:r>
                        <a:rPr lang="en-US" sz="2800" dirty="0"/>
                        <a:t>Common Image</a:t>
                      </a:r>
                    </a:p>
                  </a:txBody>
                  <a:tcPr/>
                </a:tc>
                <a:tc>
                  <a:txBody>
                    <a:bodyPr/>
                    <a:lstStyle/>
                    <a:p>
                      <a:r>
                        <a:rPr lang="en-US" sz="2800" dirty="0"/>
                        <a:t>Difference</a:t>
                      </a:r>
                    </a:p>
                  </a:txBody>
                  <a:tcPr/>
                </a:tc>
                <a:extLst>
                  <a:ext uri="{0D108BD9-81ED-4DB2-BD59-A6C34878D82A}">
                    <a16:rowId xmlns:a16="http://schemas.microsoft.com/office/drawing/2014/main" val="799851179"/>
                  </a:ext>
                </a:extLst>
              </a:tr>
              <a:tr h="601663">
                <a:tc>
                  <a:txBody>
                    <a:bodyPr/>
                    <a:lstStyle/>
                    <a:p>
                      <a:r>
                        <a:rPr lang="en-US" sz="2800" dirty="0"/>
                        <a:t>22 MB</a:t>
                      </a:r>
                    </a:p>
                  </a:txBody>
                  <a:tcPr/>
                </a:tc>
                <a:tc>
                  <a:txBody>
                    <a:bodyPr/>
                    <a:lstStyle/>
                    <a:p>
                      <a:r>
                        <a:rPr lang="en-US" sz="2800" dirty="0"/>
                        <a:t>10 MB</a:t>
                      </a:r>
                    </a:p>
                  </a:txBody>
                  <a:tcPr/>
                </a:tc>
                <a:tc>
                  <a:txBody>
                    <a:bodyPr/>
                    <a:lstStyle/>
                    <a:p>
                      <a:r>
                        <a:rPr lang="en-US" sz="2800" dirty="0"/>
                        <a:t>2.2 x</a:t>
                      </a:r>
                    </a:p>
                  </a:txBody>
                  <a:tcPr/>
                </a:tc>
                <a:extLst>
                  <a:ext uri="{0D108BD9-81ED-4DB2-BD59-A6C34878D82A}">
                    <a16:rowId xmlns:a16="http://schemas.microsoft.com/office/drawing/2014/main" val="3525092192"/>
                  </a:ext>
                </a:extLst>
              </a:tr>
            </a:tbl>
          </a:graphicData>
        </a:graphic>
      </p:graphicFrame>
      <p:sp>
        <p:nvSpPr>
          <p:cNvPr id="4" name="Title 1">
            <a:extLst>
              <a:ext uri="{FF2B5EF4-FFF2-40B4-BE49-F238E27FC236}">
                <a16:creationId xmlns:a16="http://schemas.microsoft.com/office/drawing/2014/main" id="{20E3D853-16F5-1040-877F-A2D9482D2955}"/>
              </a:ext>
            </a:extLst>
          </p:cNvPr>
          <p:cNvSpPr txBox="1">
            <a:spLocks/>
          </p:cNvSpPr>
          <p:nvPr/>
        </p:nvSpPr>
        <p:spPr>
          <a:xfrm>
            <a:off x="1459992" y="4784724"/>
            <a:ext cx="10515600" cy="19665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t>(*) Default configuration</a:t>
            </a:r>
          </a:p>
          <a:p>
            <a:pPr marL="1028700" lvl="1" indent="-571500">
              <a:buFont typeface="Arial" panose="020B0604020202020204" pitchFamily="34" charset="0"/>
              <a:buChar char="•"/>
            </a:pPr>
            <a:r>
              <a:rPr lang="en-US" dirty="0"/>
              <a:t>All type arrays size equals 10</a:t>
            </a:r>
          </a:p>
          <a:p>
            <a:pPr marL="1028700" lvl="1" indent="-571500">
              <a:buFont typeface="Arial" panose="020B0604020202020204" pitchFamily="34" charset="0"/>
              <a:buChar char="•"/>
            </a:pPr>
            <a:r>
              <a:rPr lang="en-US" dirty="0"/>
              <a:t>Instance Variables Usage: 8.8%</a:t>
            </a:r>
          </a:p>
          <a:p>
            <a:pPr marL="1028700" lvl="1" indent="-571500">
              <a:buFont typeface="Arial" panose="020B0604020202020204" pitchFamily="34" charset="0"/>
              <a:buChar char="•"/>
            </a:pPr>
            <a:r>
              <a:rPr lang="en-US" dirty="0"/>
              <a:t>Method Variables Usage: 8.4%</a:t>
            </a:r>
          </a:p>
          <a:p>
            <a:pPr marL="1028700" lvl="1" indent="-571500">
              <a:buFont typeface="Arial" panose="020B0604020202020204" pitchFamily="34" charset="0"/>
              <a:buChar char="•"/>
            </a:pPr>
            <a:r>
              <a:rPr lang="en-US" dirty="0"/>
              <a:t>Method Return Usage: 8.02%</a:t>
            </a:r>
          </a:p>
        </p:txBody>
      </p:sp>
    </p:spTree>
    <p:extLst>
      <p:ext uri="{BB962C8B-B14F-4D97-AF65-F5344CB8AC3E}">
        <p14:creationId xmlns:p14="http://schemas.microsoft.com/office/powerpoint/2010/main" val="253827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1C97C-61AE-9D42-BDEF-48C7AD7B648A}"/>
              </a:ext>
            </a:extLst>
          </p:cNvPr>
          <p:cNvSpPr>
            <a:spLocks noGrp="1"/>
          </p:cNvSpPr>
          <p:nvPr>
            <p:ph type="title"/>
          </p:nvPr>
        </p:nvSpPr>
        <p:spPr>
          <a:xfrm>
            <a:off x="806450" y="2374900"/>
            <a:ext cx="10515600" cy="1262063"/>
          </a:xfrm>
        </p:spPr>
        <p:txBody>
          <a:bodyPr>
            <a:normAutofit/>
          </a:bodyPr>
          <a:lstStyle/>
          <a:p>
            <a:pPr algn="ctr"/>
            <a:r>
              <a:rPr lang="en-US" b="1" dirty="0"/>
              <a:t>Future Work</a:t>
            </a:r>
          </a:p>
        </p:txBody>
      </p:sp>
    </p:spTree>
    <p:extLst>
      <p:ext uri="{BB962C8B-B14F-4D97-AF65-F5344CB8AC3E}">
        <p14:creationId xmlns:p14="http://schemas.microsoft.com/office/powerpoint/2010/main" val="21887486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C6077-8268-2341-A3BF-D6D84E67A9A8}"/>
              </a:ext>
            </a:extLst>
          </p:cNvPr>
          <p:cNvSpPr>
            <a:spLocks noGrp="1"/>
          </p:cNvSpPr>
          <p:nvPr>
            <p:ph type="title"/>
          </p:nvPr>
        </p:nvSpPr>
        <p:spPr/>
        <p:txBody>
          <a:bodyPr/>
          <a:lstStyle/>
          <a:p>
            <a:pPr algn="ctr"/>
            <a:r>
              <a:rPr lang="en-US" b="1" dirty="0"/>
              <a:t>In the VM side</a:t>
            </a:r>
          </a:p>
        </p:txBody>
      </p:sp>
      <p:sp>
        <p:nvSpPr>
          <p:cNvPr id="3" name="Content Placeholder 2">
            <a:extLst>
              <a:ext uri="{FF2B5EF4-FFF2-40B4-BE49-F238E27FC236}">
                <a16:creationId xmlns:a16="http://schemas.microsoft.com/office/drawing/2014/main" id="{5AFC9ECB-AE44-044A-A911-57CE090D9A76}"/>
              </a:ext>
            </a:extLst>
          </p:cNvPr>
          <p:cNvSpPr>
            <a:spLocks noGrp="1"/>
          </p:cNvSpPr>
          <p:nvPr>
            <p:ph idx="1"/>
          </p:nvPr>
        </p:nvSpPr>
        <p:spPr>
          <a:xfrm>
            <a:off x="838200" y="1825625"/>
            <a:ext cx="10515600" cy="4667250"/>
          </a:xfrm>
        </p:spPr>
        <p:txBody>
          <a:bodyPr>
            <a:normAutofit/>
          </a:bodyPr>
          <a:lstStyle/>
          <a:p>
            <a:pPr>
              <a:buFont typeface=".Apple Color Emoji UI"/>
              <a:buChar char="🔜"/>
            </a:pPr>
            <a:r>
              <a:rPr lang="en-US" dirty="0"/>
              <a:t> Annotate types in closure parameters and variables </a:t>
            </a:r>
            <a:br>
              <a:rPr lang="en-US" dirty="0"/>
            </a:br>
            <a:r>
              <a:rPr lang="en-US" dirty="0"/>
              <a:t>(under development)</a:t>
            </a:r>
          </a:p>
          <a:p>
            <a:pPr>
              <a:buFont typeface=".Apple Color Emoji UI"/>
              <a:buChar char="🔜"/>
            </a:pPr>
            <a:r>
              <a:rPr lang="en-US" dirty="0"/>
              <a:t> Support for Parameterized types (Generics) is needed for collections, association, etc. (Collection&lt;T&gt;, Association&lt;K,V&gt;, etc.)</a:t>
            </a:r>
            <a:br>
              <a:rPr lang="en-US" dirty="0"/>
            </a:br>
            <a:r>
              <a:rPr lang="en-US" dirty="0"/>
              <a:t>(under development)</a:t>
            </a:r>
          </a:p>
          <a:p>
            <a:pPr>
              <a:buFont typeface=".Apple Color Emoji UI"/>
              <a:buChar char="🔜"/>
            </a:pPr>
            <a:r>
              <a:rPr lang="en-US" dirty="0"/>
              <a:t> Implement it on the JIT  VM (Currently it is implemented on the Stack VM)</a:t>
            </a:r>
            <a:br>
              <a:rPr lang="en-US" dirty="0"/>
            </a:br>
            <a:r>
              <a:rPr lang="en-US" dirty="0"/>
              <a:t>(under development – need a lot of help!!)</a:t>
            </a:r>
          </a:p>
          <a:p>
            <a:pPr>
              <a:buFont typeface=".Apple Color Emoji UI"/>
              <a:buChar char="❓"/>
            </a:pPr>
            <a:r>
              <a:rPr lang="en-US" dirty="0"/>
              <a:t>To think about:</a:t>
            </a:r>
          </a:p>
          <a:p>
            <a:pPr lvl="1">
              <a:buFont typeface=".Apple Color Emoji UI"/>
              <a:buChar char="❓"/>
            </a:pPr>
            <a:r>
              <a:rPr lang="en-US" dirty="0"/>
              <a:t>Change the COMPILER (not the VM) to generate and initialize the PIC at compile time!!</a:t>
            </a:r>
          </a:p>
        </p:txBody>
      </p:sp>
    </p:spTree>
    <p:extLst>
      <p:ext uri="{BB962C8B-B14F-4D97-AF65-F5344CB8AC3E}">
        <p14:creationId xmlns:p14="http://schemas.microsoft.com/office/powerpoint/2010/main" val="34044151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C6077-8268-2341-A3BF-D6D84E67A9A8}"/>
              </a:ext>
            </a:extLst>
          </p:cNvPr>
          <p:cNvSpPr>
            <a:spLocks noGrp="1"/>
          </p:cNvSpPr>
          <p:nvPr>
            <p:ph type="title"/>
          </p:nvPr>
        </p:nvSpPr>
        <p:spPr/>
        <p:txBody>
          <a:bodyPr/>
          <a:lstStyle/>
          <a:p>
            <a:pPr algn="ctr"/>
            <a:r>
              <a:rPr lang="en-US" b="1" dirty="0"/>
              <a:t>In the Image side</a:t>
            </a:r>
          </a:p>
        </p:txBody>
      </p:sp>
      <p:sp>
        <p:nvSpPr>
          <p:cNvPr id="3" name="Content Placeholder 2">
            <a:extLst>
              <a:ext uri="{FF2B5EF4-FFF2-40B4-BE49-F238E27FC236}">
                <a16:creationId xmlns:a16="http://schemas.microsoft.com/office/drawing/2014/main" id="{5AFC9ECB-AE44-044A-A911-57CE090D9A76}"/>
              </a:ext>
            </a:extLst>
          </p:cNvPr>
          <p:cNvSpPr>
            <a:spLocks noGrp="1"/>
          </p:cNvSpPr>
          <p:nvPr>
            <p:ph idx="1"/>
          </p:nvPr>
        </p:nvSpPr>
        <p:spPr>
          <a:xfrm>
            <a:off x="520700" y="1825625"/>
            <a:ext cx="11214100" cy="4351338"/>
          </a:xfrm>
        </p:spPr>
        <p:txBody>
          <a:bodyPr>
            <a:normAutofit/>
          </a:bodyPr>
          <a:lstStyle/>
          <a:p>
            <a:pPr>
              <a:buFont typeface=".Apple Color Emoji UI"/>
              <a:buChar char="🔜"/>
            </a:pPr>
            <a:r>
              <a:rPr lang="en-US" dirty="0"/>
              <a:t> Support for Parameterized types (on development)</a:t>
            </a:r>
          </a:p>
          <a:p>
            <a:pPr>
              <a:buFont typeface=".Apple Color Emoji UI"/>
              <a:buChar char="🔜"/>
            </a:pPr>
            <a:r>
              <a:rPr lang="en-US" dirty="0"/>
              <a:t> Add more type cast cases in the Type Checker</a:t>
            </a:r>
          </a:p>
          <a:p>
            <a:pPr>
              <a:buFont typeface=".Apple Color Emoji UI"/>
              <a:buChar char="🔜"/>
            </a:pPr>
            <a:r>
              <a:rPr lang="en-US" dirty="0"/>
              <a:t> Check for parameter types (Freeze annotated types before)</a:t>
            </a:r>
          </a:p>
          <a:p>
            <a:pPr>
              <a:buFont typeface=".Apple Color Emoji UI"/>
              <a:buChar char="🔜"/>
            </a:pPr>
            <a:r>
              <a:rPr lang="en-US" dirty="0"/>
              <a:t> Use Type Checker infrastructure to improve even more the autocomplete</a:t>
            </a:r>
          </a:p>
          <a:p>
            <a:pPr>
              <a:buFont typeface=".Apple Color Emoji UI"/>
              <a:buChar char="🔜"/>
            </a:pPr>
            <a:r>
              <a:rPr lang="en-US" dirty="0"/>
              <a:t> Import type info from production images to development images</a:t>
            </a:r>
          </a:p>
          <a:p>
            <a:pPr>
              <a:buFont typeface=".Apple Color Emoji UI"/>
              <a:buChar char="❓"/>
            </a:pPr>
            <a:r>
              <a:rPr lang="en-US" dirty="0"/>
              <a:t>Things to try/think about:</a:t>
            </a:r>
          </a:p>
          <a:p>
            <a:pPr lvl="1">
              <a:buFont typeface=".Apple Color Emoji UI"/>
              <a:buChar char="❓"/>
            </a:pPr>
            <a:r>
              <a:rPr lang="en-US" dirty="0"/>
              <a:t>Improve Type Checker to warn about dead code</a:t>
            </a:r>
          </a:p>
          <a:p>
            <a:pPr lvl="1">
              <a:buFont typeface=".Apple Color Emoji UI"/>
              <a:buChar char="❓"/>
            </a:pPr>
            <a:r>
              <a:rPr lang="en-US" dirty="0"/>
              <a:t>Check for soundness in parameters and method returns</a:t>
            </a:r>
          </a:p>
          <a:p>
            <a:pPr lvl="1">
              <a:buFont typeface=".Apple Color Emoji UI"/>
              <a:buChar char="❓"/>
            </a:pPr>
            <a:r>
              <a:rPr lang="en-US" dirty="0"/>
              <a:t>Delete method with transitive closure of actual sends in that method</a:t>
            </a:r>
          </a:p>
          <a:p>
            <a:pPr marL="0" indent="0">
              <a:buNone/>
            </a:pPr>
            <a:endParaRPr lang="en-US" dirty="0"/>
          </a:p>
          <a:p>
            <a:pPr>
              <a:buFont typeface="Wingdings" pitchFamily="2" charset="2"/>
              <a:buChar char="Ø"/>
            </a:pPr>
            <a:endParaRPr lang="en-US" dirty="0"/>
          </a:p>
        </p:txBody>
      </p:sp>
    </p:spTree>
    <p:extLst>
      <p:ext uri="{BB962C8B-B14F-4D97-AF65-F5344CB8AC3E}">
        <p14:creationId xmlns:p14="http://schemas.microsoft.com/office/powerpoint/2010/main" val="20481270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1C97C-61AE-9D42-BDEF-48C7AD7B648A}"/>
              </a:ext>
            </a:extLst>
          </p:cNvPr>
          <p:cNvSpPr>
            <a:spLocks noGrp="1"/>
          </p:cNvSpPr>
          <p:nvPr>
            <p:ph type="title"/>
          </p:nvPr>
        </p:nvSpPr>
        <p:spPr>
          <a:xfrm>
            <a:off x="831850" y="1709738"/>
            <a:ext cx="10515600" cy="4532036"/>
          </a:xfrm>
        </p:spPr>
        <p:txBody>
          <a:bodyPr>
            <a:normAutofit/>
          </a:bodyPr>
          <a:lstStyle/>
          <a:p>
            <a:pPr algn="ctr"/>
            <a:r>
              <a:rPr lang="en-US" sz="8800" b="1" dirty="0"/>
              <a:t>Thanks!</a:t>
            </a:r>
            <a:br>
              <a:rPr lang="en-US" sz="8800" b="1" dirty="0"/>
            </a:br>
            <a:br>
              <a:rPr lang="en-US" sz="4000" b="1" dirty="0"/>
            </a:br>
            <a:br>
              <a:rPr lang="en-US" sz="4000" b="1" dirty="0"/>
            </a:br>
            <a:r>
              <a:rPr lang="en-US" sz="2400" dirty="0"/>
              <a:t>@</a:t>
            </a:r>
            <a:r>
              <a:rPr lang="en-US" sz="2400" dirty="0" err="1"/>
              <a:t>HernanWilkinson</a:t>
            </a:r>
            <a:r>
              <a:rPr lang="en-US" sz="2400" dirty="0"/>
              <a:t> – hernan.wilkinson@10pines.com – www.10pines.com</a:t>
            </a:r>
            <a:endParaRPr lang="en-US" sz="4800" dirty="0"/>
          </a:p>
        </p:txBody>
      </p:sp>
      <p:pic>
        <p:nvPicPr>
          <p:cNvPr id="5" name="C:\Documents and Settings\Allen\Escritorio\logo10pinesRGB-header.jpg" descr="C:\Documents and Settings\Allen\Escritorio\logo10pinesRGB-header.jpg">
            <a:extLst>
              <a:ext uri="{FF2B5EF4-FFF2-40B4-BE49-F238E27FC236}">
                <a16:creationId xmlns:a16="http://schemas.microsoft.com/office/drawing/2014/main" id="{04AE1AA2-028E-C349-9AD4-4D11C2425B03}"/>
              </a:ext>
            </a:extLst>
          </p:cNvPr>
          <p:cNvPicPr>
            <a:picLocks noChangeAspect="1"/>
          </p:cNvPicPr>
          <p:nvPr/>
        </p:nvPicPr>
        <p:blipFill>
          <a:blip r:embed="rId2"/>
          <a:stretch>
            <a:fillRect/>
          </a:stretch>
        </p:blipFill>
        <p:spPr>
          <a:xfrm>
            <a:off x="6451277" y="855175"/>
            <a:ext cx="4705764" cy="1709125"/>
          </a:xfrm>
          <a:prstGeom prst="rect">
            <a:avLst/>
          </a:prstGeom>
          <a:ln w="12700" cap="flat">
            <a:noFill/>
            <a:miter lim="400000"/>
          </a:ln>
          <a:effectLst/>
        </p:spPr>
      </p:pic>
      <p:pic>
        <p:nvPicPr>
          <p:cNvPr id="8" name="Picture 7">
            <a:extLst>
              <a:ext uri="{FF2B5EF4-FFF2-40B4-BE49-F238E27FC236}">
                <a16:creationId xmlns:a16="http://schemas.microsoft.com/office/drawing/2014/main" id="{C9FBB580-8FBC-CA4C-B863-742BEB4F9F40}"/>
              </a:ext>
            </a:extLst>
          </p:cNvPr>
          <p:cNvPicPr>
            <a:picLocks noChangeAspect="1"/>
          </p:cNvPicPr>
          <p:nvPr/>
        </p:nvPicPr>
        <p:blipFill>
          <a:blip r:embed="rId3"/>
          <a:stretch>
            <a:fillRect/>
          </a:stretch>
        </p:blipFill>
        <p:spPr>
          <a:xfrm>
            <a:off x="1305314" y="855175"/>
            <a:ext cx="3702457" cy="1496738"/>
          </a:xfrm>
          <a:prstGeom prst="rect">
            <a:avLst/>
          </a:prstGeom>
        </p:spPr>
      </p:pic>
    </p:spTree>
    <p:extLst>
      <p:ext uri="{BB962C8B-B14F-4D97-AF65-F5344CB8AC3E}">
        <p14:creationId xmlns:p14="http://schemas.microsoft.com/office/powerpoint/2010/main" val="3343778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F21A-133F-5846-A275-465F0D62F883}"/>
              </a:ext>
            </a:extLst>
          </p:cNvPr>
          <p:cNvSpPr>
            <a:spLocks noGrp="1"/>
          </p:cNvSpPr>
          <p:nvPr>
            <p:ph type="title"/>
          </p:nvPr>
        </p:nvSpPr>
        <p:spPr>
          <a:xfrm>
            <a:off x="965200" y="1846468"/>
            <a:ext cx="10515600" cy="2349499"/>
          </a:xfrm>
        </p:spPr>
        <p:txBody>
          <a:bodyPr>
            <a:normAutofit/>
          </a:bodyPr>
          <a:lstStyle/>
          <a:p>
            <a:pPr algn="ctr"/>
            <a:r>
              <a:rPr lang="en-US" sz="9600" b="1" dirty="0"/>
              <a:t>Why?</a:t>
            </a:r>
          </a:p>
        </p:txBody>
      </p:sp>
    </p:spTree>
    <p:extLst>
      <p:ext uri="{BB962C8B-B14F-4D97-AF65-F5344CB8AC3E}">
        <p14:creationId xmlns:p14="http://schemas.microsoft.com/office/powerpoint/2010/main" val="1379561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F21A-133F-5846-A275-465F0D62F883}"/>
              </a:ext>
            </a:extLst>
          </p:cNvPr>
          <p:cNvSpPr>
            <a:spLocks noGrp="1"/>
          </p:cNvSpPr>
          <p:nvPr>
            <p:ph type="title"/>
          </p:nvPr>
        </p:nvSpPr>
        <p:spPr>
          <a:xfrm>
            <a:off x="673100" y="2346325"/>
            <a:ext cx="11074400" cy="1325563"/>
          </a:xfrm>
        </p:spPr>
        <p:txBody>
          <a:bodyPr>
            <a:normAutofit/>
          </a:bodyPr>
          <a:lstStyle/>
          <a:p>
            <a:pPr algn="ctr"/>
            <a:r>
              <a:rPr lang="en-US" sz="6000" dirty="0"/>
              <a:t>Because it is </a:t>
            </a:r>
            <a:r>
              <a:rPr lang="en-US" sz="6000" b="1" dirty="0"/>
              <a:t>Dynamically Typed</a:t>
            </a:r>
            <a:endParaRPr lang="en-US" sz="6000" dirty="0"/>
          </a:p>
        </p:txBody>
      </p:sp>
    </p:spTree>
    <p:extLst>
      <p:ext uri="{BB962C8B-B14F-4D97-AF65-F5344CB8AC3E}">
        <p14:creationId xmlns:p14="http://schemas.microsoft.com/office/powerpoint/2010/main" val="2518429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F21A-133F-5846-A275-465F0D62F883}"/>
              </a:ext>
            </a:extLst>
          </p:cNvPr>
          <p:cNvSpPr>
            <a:spLocks noGrp="1"/>
          </p:cNvSpPr>
          <p:nvPr>
            <p:ph type="title"/>
          </p:nvPr>
        </p:nvSpPr>
        <p:spPr>
          <a:xfrm>
            <a:off x="673100" y="2346325"/>
            <a:ext cx="11074400" cy="1325563"/>
          </a:xfrm>
        </p:spPr>
        <p:txBody>
          <a:bodyPr>
            <a:normAutofit/>
          </a:bodyPr>
          <a:lstStyle/>
          <a:p>
            <a:pPr algn="ctr"/>
            <a:r>
              <a:rPr lang="en-US" sz="6000" dirty="0"/>
              <a:t>Because it is a </a:t>
            </a:r>
            <a:r>
              <a:rPr lang="en-US" sz="6000" b="1" dirty="0"/>
              <a:t>Live Environment</a:t>
            </a:r>
            <a:endParaRPr lang="en-US" sz="6000" dirty="0"/>
          </a:p>
        </p:txBody>
      </p:sp>
    </p:spTree>
    <p:extLst>
      <p:ext uri="{BB962C8B-B14F-4D97-AF65-F5344CB8AC3E}">
        <p14:creationId xmlns:p14="http://schemas.microsoft.com/office/powerpoint/2010/main" val="2747131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F21A-133F-5846-A275-465F0D62F883}"/>
              </a:ext>
            </a:extLst>
          </p:cNvPr>
          <p:cNvSpPr>
            <a:spLocks noGrp="1"/>
          </p:cNvSpPr>
          <p:nvPr>
            <p:ph type="title"/>
          </p:nvPr>
        </p:nvSpPr>
        <p:spPr>
          <a:xfrm>
            <a:off x="673100" y="2346325"/>
            <a:ext cx="11074400" cy="1325563"/>
          </a:xfrm>
        </p:spPr>
        <p:txBody>
          <a:bodyPr>
            <a:normAutofit/>
          </a:bodyPr>
          <a:lstStyle/>
          <a:p>
            <a:pPr algn="ctr"/>
            <a:r>
              <a:rPr lang="en-US" sz="6000" dirty="0"/>
              <a:t>But …</a:t>
            </a:r>
          </a:p>
        </p:txBody>
      </p:sp>
    </p:spTree>
    <p:extLst>
      <p:ext uri="{BB962C8B-B14F-4D97-AF65-F5344CB8AC3E}">
        <p14:creationId xmlns:p14="http://schemas.microsoft.com/office/powerpoint/2010/main" val="6377217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2877</TotalTime>
  <Words>501</Words>
  <Application>Microsoft Macintosh PowerPoint</Application>
  <PresentationFormat>Widescreen</PresentationFormat>
  <Paragraphs>120</Paragraphs>
  <Slides>56</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56</vt:i4>
      </vt:variant>
    </vt:vector>
  </HeadingPairs>
  <TitlesOfParts>
    <vt:vector size="67" baseType="lpstr">
      <vt:lpstr>.Apple Color Emoji UI</vt:lpstr>
      <vt:lpstr>Arial</vt:lpstr>
      <vt:lpstr>Calibri</vt:lpstr>
      <vt:lpstr>Calibri Light</vt:lpstr>
      <vt:lpstr>Century Gothic</vt:lpstr>
      <vt:lpstr>Courier New</vt:lpstr>
      <vt:lpstr>Impact</vt:lpstr>
      <vt:lpstr>Times New Roman</vt:lpstr>
      <vt:lpstr>Verdana</vt:lpstr>
      <vt:lpstr>Wingdings</vt:lpstr>
      <vt:lpstr>Office Theme</vt:lpstr>
      <vt:lpstr>Live Typing Automatic Type Annotation that improves the Programming eXperience </vt:lpstr>
      <vt:lpstr>PowerPoint Presentation</vt:lpstr>
      <vt:lpstr>Live Typing Automatic Type Annotation that improves the Programming eXperience </vt:lpstr>
      <vt:lpstr>Is Smalltalk Cool??</vt:lpstr>
      <vt:lpstr>YEAH! Of Course!</vt:lpstr>
      <vt:lpstr>Why?</vt:lpstr>
      <vt:lpstr>Because it is Dynamically Typed</vt:lpstr>
      <vt:lpstr>Because it is a Live Environment</vt:lpstr>
      <vt:lpstr>But …</vt:lpstr>
      <vt:lpstr>PowerPoint Presentation</vt:lpstr>
      <vt:lpstr>Looking for implementors is done statically!!  we get more implementors than the real ones we need to manually filter them</vt:lpstr>
      <vt:lpstr>Renaming a message is done statically!!  we get more senders and implementors than the real ones we need to manually filter them</vt:lpstr>
      <vt:lpstr>Autocomplete in the browser is done statically  we get don’t get the real messages an object understands</vt:lpstr>
      <vt:lpstr>and so on…</vt:lpstr>
      <vt:lpstr>But Smalltalk is Cool!!</vt:lpstr>
      <vt:lpstr>Because it is Dynamically Typed</vt:lpstr>
      <vt:lpstr>Because it is a Live Environment</vt:lpstr>
      <vt:lpstr>But …</vt:lpstr>
      <vt:lpstr>But …</vt:lpstr>
      <vt:lpstr>I’m tired of all those problems It’s time to act!</vt:lpstr>
      <vt:lpstr>What if we combine   Dynamically Typed + Live Environment  to get Automatic Type Annotation and improve the tools with that info?</vt:lpstr>
      <vt:lpstr>PowerPoint Presentation</vt:lpstr>
      <vt:lpstr>Live Typing</vt:lpstr>
      <vt:lpstr>It is not a new idea…</vt:lpstr>
      <vt:lpstr>Since 1986!</vt:lpstr>
      <vt:lpstr>PowerPoint Presentation</vt:lpstr>
      <vt:lpstr>PowerPoint Presentation</vt:lpstr>
      <vt:lpstr>It is not a new idea but… It is a particular one with a working implementation</vt:lpstr>
      <vt:lpstr>Live Typing is not about  type checking  in the “classic way”</vt:lpstr>
      <vt:lpstr>Tools Examples</vt:lpstr>
      <vt:lpstr>TicTacToe</vt:lpstr>
      <vt:lpstr>Showing/Managing  Types</vt:lpstr>
      <vt:lpstr>Autocompletion</vt:lpstr>
      <vt:lpstr>DynamicType (SelfType, ClassType, InstanceType)  Thank you Jan Vrany &amp; Marcus Denker</vt:lpstr>
      <vt:lpstr>Actual Implementors  (“a much better use of the human brain”-Tudor et al )</vt:lpstr>
      <vt:lpstr>Actual Senders Sure and Possible (Per Message Send analysis)</vt:lpstr>
      <vt:lpstr>Refactorings with Actual Scope</vt:lpstr>
      <vt:lpstr>Type Checker  (we know for sure when nil is assigned!)</vt:lpstr>
      <vt:lpstr>Conclusion </vt:lpstr>
      <vt:lpstr>With no extra effort,  we were able to get rid off of most of the disadvantages  (you don’t have to maintain the types, it does not interfere when reading code, etc.)</vt:lpstr>
      <vt:lpstr>Bret Victor:  ‘we are used to play computers’  Unknow Smalltalker:  ‘we are used to play memory type games’</vt:lpstr>
      <vt:lpstr>Live Typing makes types explicit to you, you do not have to remember or infer them</vt:lpstr>
      <vt:lpstr>It is a very simple technique that heavily improves the programming experience</vt:lpstr>
      <vt:lpstr>feenk: When you start using it, you don’t want to loose it</vt:lpstr>
      <vt:lpstr>It does not change the syntax It does not stop you from compiling  It does not force you to use it Types are not in the source code</vt:lpstr>
      <vt:lpstr>I humbly believe it  respects and honors  the Smalltalk spirit</vt:lpstr>
      <vt:lpstr>My Goal?</vt:lpstr>
      <vt:lpstr>To say that Smalltalk is not  Dynamically Typed anymore,  but Lively Typed   (you func…. guys want types? You have types for free!)</vt:lpstr>
      <vt:lpstr>The implementation has bigger challenges than in a Statically Typed Language</vt:lpstr>
      <vt:lpstr>Statistics</vt:lpstr>
      <vt:lpstr>Performance</vt:lpstr>
      <vt:lpstr>Memory</vt:lpstr>
      <vt:lpstr>Future Work</vt:lpstr>
      <vt:lpstr>In the VM side</vt:lpstr>
      <vt:lpstr>In the Image side</vt:lpstr>
      <vt:lpstr>Thanks!   @HernanWilkinson – hernan.wilkinson@10pines.com – www.10pines.com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Live Typing Automatic Type Annotation to improve the Programming eXperience </dc:title>
  <dc:creator>Hernan Wilkinson</dc:creator>
  <cp:lastModifiedBy>Hernan Wilkinson</cp:lastModifiedBy>
  <cp:revision>20</cp:revision>
  <dcterms:created xsi:type="dcterms:W3CDTF">2019-08-26T07:10:10Z</dcterms:created>
  <dcterms:modified xsi:type="dcterms:W3CDTF">2019-08-28T07:25:39Z</dcterms:modified>
</cp:coreProperties>
</file>