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32" r:id="rId5"/>
    <p:sldId id="309" r:id="rId6"/>
    <p:sldId id="306" r:id="rId7"/>
    <p:sldId id="333" r:id="rId8"/>
    <p:sldId id="334" r:id="rId9"/>
    <p:sldId id="308" r:id="rId10"/>
    <p:sldId id="335" r:id="rId11"/>
    <p:sldId id="336" r:id="rId12"/>
    <p:sldId id="337" r:id="rId13"/>
    <p:sldId id="338" r:id="rId14"/>
    <p:sldId id="343" r:id="rId15"/>
    <p:sldId id="341" r:id="rId16"/>
    <p:sldId id="339" r:id="rId17"/>
    <p:sldId id="340" r:id="rId18"/>
    <p:sldId id="330" r:id="rId19"/>
    <p:sldId id="342" r:id="rId20"/>
    <p:sldId id="314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1" autoAdjust="0"/>
    <p:restoredTop sz="94643" autoAdjust="0"/>
  </p:normalViewPr>
  <p:slideViewPr>
    <p:cSldViewPr>
      <p:cViewPr varScale="1">
        <p:scale>
          <a:sx n="123" d="100"/>
          <a:sy n="123" d="100"/>
        </p:scale>
        <p:origin x="200" y="77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31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4562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1846" y="1131590"/>
            <a:ext cx="4536504" cy="1743433"/>
          </a:xfrm>
        </p:spPr>
        <p:txBody>
          <a:bodyPr/>
          <a:lstStyle/>
          <a:p>
            <a:r>
              <a:rPr lang="en-US" b="1" i="1" dirty="0"/>
              <a:t>Guerrilla IT </a:t>
            </a:r>
            <a:r>
              <a:rPr lang="en-US" dirty="0"/>
              <a:t> with Pharo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39904" y="2947030"/>
            <a:ext cx="2160388" cy="48881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piotr@palacz.net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Uses of Pharo in the Guerrilla</a:t>
                </a:r>
                <a:endParaRPr lang="ko-KR" alt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6660CA-0DCE-3D4C-AEB5-16119CE6151F}"/>
              </a:ext>
            </a:extLst>
          </p:cNvPr>
          <p:cNvGrpSpPr/>
          <p:nvPr/>
        </p:nvGrpSpPr>
        <p:grpSpPr>
          <a:xfrm>
            <a:off x="1553692" y="1608351"/>
            <a:ext cx="7149587" cy="1815882"/>
            <a:chOff x="1553692" y="1014061"/>
            <a:chExt cx="7149587" cy="18158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F152EB-D211-6B43-90D0-81A7A6EA08FC}"/>
                </a:ext>
              </a:extLst>
            </p:cNvPr>
            <p:cNvGrpSpPr/>
            <p:nvPr/>
          </p:nvGrpSpPr>
          <p:grpSpPr>
            <a:xfrm>
              <a:off x="1553692" y="1014061"/>
              <a:ext cx="7149587" cy="1815882"/>
              <a:chOff x="1712930" y="1095358"/>
              <a:chExt cx="7149587" cy="181588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649C37-17EE-1E41-BB85-4F63BD6DACEA}"/>
                  </a:ext>
                </a:extLst>
              </p:cNvPr>
              <p:cNvSpPr txBox="1"/>
              <p:nvPr/>
            </p:nvSpPr>
            <p:spPr>
              <a:xfrm>
                <a:off x="1712930" y="1095358"/>
                <a:ext cx="6330676" cy="18158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AutoNum type="arabicParenBoth"/>
                </a:pPr>
                <a:r>
                  <a:rPr lang="en-US" sz="1600" dirty="0"/>
                  <a:t>Can Pharo be used </a:t>
                </a:r>
                <a:r>
                  <a:rPr lang="en-US" sz="1600" i="1" dirty="0"/>
                  <a:t>outside</a:t>
                </a:r>
                <a:r>
                  <a:rPr lang="en-US" sz="1600" dirty="0"/>
                  <a:t> its usual place as a construction </a:t>
                </a:r>
              </a:p>
              <a:p>
                <a:pPr lvl="0"/>
                <a:r>
                  <a:rPr lang="en-US" sz="1600" dirty="0"/>
                  <a:t>and testing toolkit?</a:t>
                </a:r>
              </a:p>
              <a:p>
                <a:pPr lvl="0"/>
                <a:endParaRPr lang="en-US" sz="1600" dirty="0"/>
              </a:p>
              <a:p>
                <a:pPr lvl="1"/>
                <a:r>
                  <a:rPr lang="en-US" sz="1600" dirty="0"/>
                  <a:t>(2) Can it be used to mitigate the Requirements Predicament?</a:t>
                </a:r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/>
                  <a:t>(3) Can it be used to help establishing a collaborative, </a:t>
                </a:r>
              </a:p>
              <a:p>
                <a:pPr lvl="1"/>
                <a:r>
                  <a:rPr lang="en-US" sz="1600" dirty="0"/>
                  <a:t>      forward-looking traceability?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A4999D-DC66-DF49-A3FF-E6D6F80AF541}"/>
                  </a:ext>
                </a:extLst>
              </p:cNvPr>
              <p:cNvSpPr txBox="1"/>
              <p:nvPr/>
            </p:nvSpPr>
            <p:spPr>
              <a:xfrm>
                <a:off x="7912911" y="2471060"/>
                <a:ext cx="949606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400" b="1" i="1" dirty="0"/>
                  <a:t>Yes …</a:t>
                </a:r>
                <a:endParaRPr lang="en-US" sz="16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E54E81-1908-6A4E-B691-C09DB63F6D5F}"/>
                </a:ext>
              </a:extLst>
            </p:cNvPr>
            <p:cNvSpPr txBox="1"/>
            <p:nvPr/>
          </p:nvSpPr>
          <p:spPr>
            <a:xfrm>
              <a:off x="7753673" y="1761436"/>
              <a:ext cx="949606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i="1" dirty="0"/>
                <a:t>Yes …</a:t>
              </a:r>
              <a:endParaRPr lang="en-US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5AF214-7520-CC40-BB8E-B52FBD0CF8F1}"/>
                </a:ext>
              </a:extLst>
            </p:cNvPr>
            <p:cNvSpPr txBox="1"/>
            <p:nvPr/>
          </p:nvSpPr>
          <p:spPr>
            <a:xfrm>
              <a:off x="7753673" y="1073327"/>
              <a:ext cx="949606" cy="338554"/>
            </a:xfrm>
            <a:prstGeom prst="rect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b="1" i="1" dirty="0"/>
                <a:t>Yes!</a:t>
              </a:r>
              <a:endParaRPr lang="en-US" sz="16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8DB9D4-11AA-C748-B424-28D3547BD576}"/>
              </a:ext>
            </a:extLst>
          </p:cNvPr>
          <p:cNvGrpSpPr/>
          <p:nvPr/>
        </p:nvGrpSpPr>
        <p:grpSpPr>
          <a:xfrm>
            <a:off x="1547532" y="3841529"/>
            <a:ext cx="6330676" cy="338554"/>
            <a:chOff x="1569317" y="3296798"/>
            <a:chExt cx="6330676" cy="33855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3305C0-1322-534B-8874-23C563F0404B}"/>
                </a:ext>
              </a:extLst>
            </p:cNvPr>
            <p:cNvSpPr txBox="1"/>
            <p:nvPr/>
          </p:nvSpPr>
          <p:spPr>
            <a:xfrm>
              <a:off x="1569317" y="3296798"/>
              <a:ext cx="6330676" cy="338554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How all the            are even </a:t>
              </a:r>
              <a:r>
                <a:rPr lang="en-US" sz="1600" i="1" dirty="0"/>
                <a:t>possible</a:t>
              </a:r>
              <a:r>
                <a:rPr lang="en-US" sz="16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E50B07-47BC-6843-AFB4-FA09D5D3F621}"/>
                </a:ext>
              </a:extLst>
            </p:cNvPr>
            <p:cNvSpPr txBox="1"/>
            <p:nvPr/>
          </p:nvSpPr>
          <p:spPr>
            <a:xfrm>
              <a:off x="4097197" y="3312109"/>
              <a:ext cx="546811" cy="307777"/>
            </a:xfrm>
            <a:prstGeom prst="rect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i="1" dirty="0"/>
                <a:t>Yes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16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Possibilities</a:t>
                </a:r>
                <a:endParaRPr lang="ko-KR" alt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1553692" y="1177156"/>
            <a:ext cx="64026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In the </a:t>
            </a:r>
            <a:r>
              <a:rPr lang="en-US" sz="1600" i="1" dirty="0"/>
              <a:t>mainstream</a:t>
            </a:r>
            <a:r>
              <a:rPr lang="en-US" sz="1600" dirty="0"/>
              <a:t>, the specification/design/construction/testing </a:t>
            </a:r>
          </a:p>
          <a:p>
            <a:pPr lvl="0"/>
            <a:r>
              <a:rPr lang="en-US" sz="1600" dirty="0"/>
              <a:t>overhead makes it </a:t>
            </a:r>
            <a:r>
              <a:rPr lang="en-US" sz="1600" i="1" dirty="0"/>
              <a:t>unthinkable</a:t>
            </a:r>
            <a:r>
              <a:rPr lang="en-US" sz="1600" dirty="0"/>
              <a:t> or at least </a:t>
            </a:r>
            <a:r>
              <a:rPr lang="en-US" sz="1600" i="1" dirty="0"/>
              <a:t>impractical</a:t>
            </a:r>
            <a:r>
              <a:rPr lang="en-US" sz="1600" dirty="0"/>
              <a:t> to use </a:t>
            </a:r>
          </a:p>
          <a:p>
            <a:pPr lvl="0"/>
            <a:r>
              <a:rPr lang="en-US" sz="1600" dirty="0"/>
              <a:t>its own tools to support the project outside of the construction proper.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B4BF3-DAEA-0246-A199-4E95739282F6}"/>
              </a:ext>
            </a:extLst>
          </p:cNvPr>
          <p:cNvSpPr txBox="1"/>
          <p:nvPr/>
        </p:nvSpPr>
        <p:spPr>
          <a:xfrm>
            <a:off x="1550818" y="2330140"/>
            <a:ext cx="640555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This is </a:t>
            </a:r>
            <a:r>
              <a:rPr lang="en-US" sz="1600" i="1" dirty="0"/>
              <a:t>not the case </a:t>
            </a:r>
            <a:r>
              <a:rPr lang="en-US" sz="1600" dirty="0"/>
              <a:t>with Pharo: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Low cost/high speed of building assistive tooling makes </a:t>
            </a:r>
          </a:p>
          <a:p>
            <a:pPr lvl="0"/>
            <a:r>
              <a:rPr lang="en-US" sz="1600" dirty="0"/>
              <a:t>using Pharo to support the Guerrilla strategy </a:t>
            </a:r>
          </a:p>
          <a:p>
            <a:pPr lvl="0" algn="ctr"/>
            <a:r>
              <a:rPr lang="en-US" sz="1600" dirty="0"/>
              <a:t>(a) </a:t>
            </a:r>
            <a:r>
              <a:rPr lang="en-US" sz="1600" i="1" dirty="0"/>
              <a:t>conceivable</a:t>
            </a:r>
            <a:r>
              <a:rPr lang="en-US" sz="1600" dirty="0"/>
              <a:t> and (b) </a:t>
            </a:r>
            <a:r>
              <a:rPr lang="en-US" sz="1600" i="1" dirty="0"/>
              <a:t>feasible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Some types of that tooling </a:t>
            </a:r>
            <a:r>
              <a:rPr lang="en-US" sz="1200" dirty="0"/>
              <a:t>(and associated simple practices introduced by it) </a:t>
            </a:r>
            <a:r>
              <a:rPr lang="en-US" sz="1600" dirty="0"/>
              <a:t>produce disproportionally good returns 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C4B8CB-EC60-E047-BAD5-26A4CBA5AEF9}"/>
              </a:ext>
            </a:extLst>
          </p:cNvPr>
          <p:cNvSpPr txBox="1"/>
          <p:nvPr/>
        </p:nvSpPr>
        <p:spPr>
          <a:xfrm>
            <a:off x="1550818" y="4221786"/>
            <a:ext cx="640555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Real-Life Examples?</a:t>
            </a:r>
          </a:p>
        </p:txBody>
      </p:sp>
    </p:spTree>
    <p:extLst>
      <p:ext uri="{BB962C8B-B14F-4D97-AF65-F5344CB8AC3E}">
        <p14:creationId xmlns:p14="http://schemas.microsoft.com/office/powerpoint/2010/main" val="151761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Examples: Some Rules of Thumb</a:t>
                </a:r>
                <a:endParaRPr lang="ko-KR" alt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1553692" y="1014061"/>
            <a:ext cx="683473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Go for simple/low-cost improvements that have high impact potential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Transforming representation of relevant data/information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Making accessing and/or modifying this information easier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Making generation of derived information painless, simple and quick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… and so on</a:t>
            </a:r>
          </a:p>
          <a:p>
            <a:pPr lvl="0" algn="ctr"/>
            <a:r>
              <a:rPr lang="en-US" sz="1400" dirty="0"/>
              <a:t>Note: </a:t>
            </a:r>
            <a:r>
              <a:rPr lang="en-US" sz="1400" i="1" dirty="0"/>
              <a:t>making this or that </a:t>
            </a:r>
            <a:r>
              <a:rPr lang="en-US" sz="1400" dirty="0"/>
              <a:t>here is not in the context of the </a:t>
            </a:r>
            <a:r>
              <a:rPr lang="en-US" sz="1400" i="1" dirty="0"/>
              <a:t>target app</a:t>
            </a:r>
            <a:r>
              <a:rPr lang="en-US" sz="1400" dirty="0"/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B4BF3-DAEA-0246-A199-4E95739282F6}"/>
              </a:ext>
            </a:extLst>
          </p:cNvPr>
          <p:cNvSpPr txBox="1"/>
          <p:nvPr/>
        </p:nvSpPr>
        <p:spPr>
          <a:xfrm>
            <a:off x="1569316" y="2685868"/>
            <a:ext cx="6819108" cy="1415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Avoid: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Things that cannot be fixed </a:t>
            </a:r>
            <a:r>
              <a:rPr lang="en-US" sz="1200" dirty="0"/>
              <a:t>(e.g., an SDLC broken beyond repair)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Replicating functions that can be had at even lower cost </a:t>
            </a:r>
            <a:r>
              <a:rPr lang="en-US" sz="1200" dirty="0"/>
              <a:t>(e.g., an OSS issue tracker)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Functions with low impact potential </a:t>
            </a:r>
            <a:r>
              <a:rPr lang="en-US" sz="1200" dirty="0"/>
              <a:t>(which may still happen to be cool)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 … and so on</a:t>
            </a:r>
          </a:p>
          <a:p>
            <a:pPr lvl="0"/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C4B8CB-EC60-E047-BAD5-26A4CBA5AEF9}"/>
              </a:ext>
            </a:extLst>
          </p:cNvPr>
          <p:cNvSpPr txBox="1"/>
          <p:nvPr/>
        </p:nvSpPr>
        <p:spPr>
          <a:xfrm>
            <a:off x="1553691" y="4326898"/>
            <a:ext cx="6834733" cy="338554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Real-Life Examples?</a:t>
            </a:r>
          </a:p>
        </p:txBody>
      </p:sp>
    </p:spTree>
    <p:extLst>
      <p:ext uri="{BB962C8B-B14F-4D97-AF65-F5344CB8AC3E}">
        <p14:creationId xmlns:p14="http://schemas.microsoft.com/office/powerpoint/2010/main" val="88429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Examples: Dealing with Requirements</a:t>
                </a:r>
                <a:endParaRPr lang="ko-KR" alt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… Real-Life Case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1553692" y="1014061"/>
            <a:ext cx="618666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Transform the Reqs away from the typical inedible forms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Republish them </a:t>
            </a:r>
            <a:r>
              <a:rPr lang="en-US" sz="1400" dirty="0"/>
              <a:t>(or their relevant parts) </a:t>
            </a:r>
            <a:r>
              <a:rPr lang="en-US" sz="1600" dirty="0"/>
              <a:t>in a digestible form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(e.g. visualization) </a:t>
            </a:r>
            <a:r>
              <a:rPr lang="en-US" sz="1600" dirty="0"/>
              <a:t>in an easy-to-access form </a:t>
            </a:r>
            <a:r>
              <a:rPr lang="en-US" sz="1200" dirty="0"/>
              <a:t>(e.g., web site/portal)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simple query/reporting capabilities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Show people that this is easier for them </a:t>
            </a:r>
            <a:r>
              <a:rPr lang="en-US" sz="1200" dirty="0"/>
              <a:t>(and sometimes fun)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9B061-31A2-C040-8DBB-A30184898A4A}"/>
              </a:ext>
            </a:extLst>
          </p:cNvPr>
          <p:cNvSpPr txBox="1"/>
          <p:nvPr/>
        </p:nvSpPr>
        <p:spPr>
          <a:xfrm rot="19476651">
            <a:off x="6504973" y="1966886"/>
            <a:ext cx="2285929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/>
              <a:t>Excel, Word, and SharePoint</a:t>
            </a:r>
          </a:p>
          <a:p>
            <a:pPr lvl="0" algn="ctr"/>
            <a:r>
              <a:rPr lang="en-US" sz="1200" b="1" i="1" dirty="0"/>
              <a:t> don’t cut it</a:t>
            </a:r>
            <a:endParaRPr 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B4BF3-DAEA-0246-A199-4E95739282F6}"/>
              </a:ext>
            </a:extLst>
          </p:cNvPr>
          <p:cNvSpPr txBox="1"/>
          <p:nvPr/>
        </p:nvSpPr>
        <p:spPr>
          <a:xfrm>
            <a:off x="1553692" y="2743870"/>
            <a:ext cx="6186660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traction with non-tech people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external visibility of the issues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More eyeballs -&gt; better coverage -&gt; better quality </a:t>
            </a:r>
            <a:r>
              <a:rPr lang="en-US" sz="1200" dirty="0"/>
              <a:t>(eventually)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Opportunities: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introduce structural corrections easily or painlessly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divide-and-conquer -&gt; faster turnover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eliminate stop-and-go -&gt; less friction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D50E3E78-EC17-EA42-8479-473CCB7FF2BB}"/>
              </a:ext>
            </a:extLst>
          </p:cNvPr>
          <p:cNvSpPr/>
          <p:nvPr/>
        </p:nvSpPr>
        <p:spPr>
          <a:xfrm>
            <a:off x="4162390" y="2337500"/>
            <a:ext cx="484632" cy="436149"/>
          </a:xfrm>
          <a:prstGeom prst="down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9FA52-D799-134B-8985-ABDBA257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" y="722120"/>
            <a:ext cx="7884368" cy="439180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3F2F02C-67F5-A343-9993-3E677A25472C}"/>
              </a:ext>
            </a:extLst>
          </p:cNvPr>
          <p:cNvGrpSpPr/>
          <p:nvPr/>
        </p:nvGrpSpPr>
        <p:grpSpPr>
          <a:xfrm>
            <a:off x="5372" y="-12878"/>
            <a:ext cx="4994815" cy="731691"/>
            <a:chOff x="2451751" y="1220197"/>
            <a:chExt cx="4994815" cy="7316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413E958-BAF1-9348-A580-0E4EB37FC5EE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C0FE5B4-410A-8245-95FA-B469870EA78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A8131683-5FAB-7D4C-9202-614F2E882D60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0EED5C-1987-ED40-A292-6AB4B37413A3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DB53F96-0522-314A-AC1D-8B32AD879B17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544509-442D-FC45-A5A9-DC1C84C9EE8B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Example: Dealing with Requirements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27058A7-9125-1649-8AC4-8B35EE4D9591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… one of many ways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5BB3204-C568-F54C-AB65-C1FE7E8E1399}"/>
              </a:ext>
            </a:extLst>
          </p:cNvPr>
          <p:cNvSpPr txBox="1"/>
          <p:nvPr/>
        </p:nvSpPr>
        <p:spPr>
          <a:xfrm>
            <a:off x="5137002" y="416778"/>
            <a:ext cx="289138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Pharo 6 + Cytoscape + Object Model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D4DC4A-01C9-AA4A-BB69-FE0346C4C046}"/>
              </a:ext>
            </a:extLst>
          </p:cNvPr>
          <p:cNvGrpSpPr/>
          <p:nvPr/>
        </p:nvGrpSpPr>
        <p:grpSpPr>
          <a:xfrm>
            <a:off x="4644008" y="838288"/>
            <a:ext cx="4105275" cy="3912826"/>
            <a:chOff x="4561750" y="747156"/>
            <a:chExt cx="4105275" cy="3912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616C3BD-B72B-1742-AF31-3F43084F4B9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750" y="945740"/>
              <a:ext cx="4105275" cy="2876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EFD8E29-E84B-1E4C-B0E1-46BFA2684E32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750" y="3793207"/>
              <a:ext cx="4105275" cy="866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E9842AE-ACFA-204A-AB71-6C78D6BC4A6D}"/>
                </a:ext>
              </a:extLst>
            </p:cNvPr>
            <p:cNvSpPr txBox="1"/>
            <p:nvPr/>
          </p:nvSpPr>
          <p:spPr>
            <a:xfrm>
              <a:off x="4561750" y="747156"/>
              <a:ext cx="4105275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Proposed Corpus Structure – Interactive Exploration</a:t>
              </a:r>
              <a:endParaRPr lang="ko-KR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988C05-EBFB-6249-8E26-09C4DC416B10}"/>
              </a:ext>
            </a:extLst>
          </p:cNvPr>
          <p:cNvGrpSpPr/>
          <p:nvPr/>
        </p:nvGrpSpPr>
        <p:grpSpPr>
          <a:xfrm>
            <a:off x="300876" y="1338020"/>
            <a:ext cx="3362325" cy="3049578"/>
            <a:chOff x="300876" y="1338020"/>
            <a:chExt cx="3362325" cy="3049578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D83AEF5-F562-E944-B495-39F8AD3BB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6" y="1681055"/>
              <a:ext cx="3286125" cy="39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8FC7EF9-9701-0548-BBA4-27C9B5922BE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6" y="2121507"/>
              <a:ext cx="2286000" cy="60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E0992A4-126F-4749-834A-E880D0F7240A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6" y="2771509"/>
              <a:ext cx="2505075" cy="72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CB6C775-3B3D-2348-8F9E-3DF5AF17D696}"/>
                </a:ext>
              </a:extLst>
            </p:cNvPr>
            <p:cNvSpPr txBox="1"/>
            <p:nvPr/>
          </p:nvSpPr>
          <p:spPr>
            <a:xfrm>
              <a:off x="300876" y="1338020"/>
              <a:ext cx="2505075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Initial Excel Corpus and its Issues</a:t>
              </a:r>
              <a:endParaRPr lang="ko-KR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F55E179-4C15-304C-A3CF-35FB20F1D9E0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76" y="3549398"/>
              <a:ext cx="3362325" cy="838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F6B0276-9A42-C94A-829E-F758BAEEF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88" y="2219570"/>
            <a:ext cx="1627720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Examples: Towards Better Traceability</a:t>
                </a:r>
                <a:endParaRPr lang="ko-KR" alt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… Real-Life Case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1546802" y="1075560"/>
            <a:ext cx="618666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requirement types that can be handled by </a:t>
            </a:r>
          </a:p>
          <a:p>
            <a:pPr lvl="0"/>
            <a:r>
              <a:rPr lang="en-US" sz="1400" dirty="0"/>
              <a:t>      a DSL or the Interpreter pattern </a:t>
            </a:r>
            <a:r>
              <a:rPr lang="en-US" sz="1100" dirty="0"/>
              <a:t>(typically, Business Rules are good candidate)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Reify the specs in 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 for human-friendly self-description of that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 self-descriptions for eyeballing (re-generation on </a:t>
            </a:r>
          </a:p>
          <a:p>
            <a:r>
              <a:rPr lang="en-US" sz="1400" dirty="0"/>
              <a:t>      change) and simple collection of feedback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9B061-31A2-C040-8DBB-A30184898A4A}"/>
              </a:ext>
            </a:extLst>
          </p:cNvPr>
          <p:cNvSpPr txBox="1"/>
          <p:nvPr/>
        </p:nvSpPr>
        <p:spPr>
          <a:xfrm rot="19476651">
            <a:off x="5966931" y="1877120"/>
            <a:ext cx="2680604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/>
              <a:t>Modeling tools and Rule Engines</a:t>
            </a:r>
          </a:p>
          <a:p>
            <a:pPr lvl="0" algn="ctr"/>
            <a:r>
              <a:rPr lang="en-US" sz="1200" b="1" i="1" dirty="0"/>
              <a:t> don’t quite cut it</a:t>
            </a:r>
            <a:endParaRPr 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B4BF3-DAEA-0246-A199-4E95739282F6}"/>
              </a:ext>
            </a:extLst>
          </p:cNvPr>
          <p:cNvSpPr txBox="1"/>
          <p:nvPr/>
        </p:nvSpPr>
        <p:spPr>
          <a:xfrm>
            <a:off x="1553692" y="2951027"/>
            <a:ext cx="618666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Disambiguation of notoriously problematic areas </a:t>
            </a:r>
            <a:r>
              <a:rPr lang="en-US" sz="1100" dirty="0"/>
              <a:t>(esp. Business Rules)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Early, pre-construction and pre-testing validation </a:t>
            </a:r>
          </a:p>
          <a:p>
            <a:pPr lvl="0"/>
            <a:r>
              <a:rPr lang="en-US" sz="1400" dirty="0"/>
              <a:t>        of </a:t>
            </a:r>
            <a:r>
              <a:rPr lang="en-US" sz="1400" i="1" dirty="0"/>
              <a:t>essential</a:t>
            </a:r>
            <a:r>
              <a:rPr lang="en-US" sz="1400" dirty="0"/>
              <a:t> Reqs with </a:t>
            </a:r>
            <a:r>
              <a:rPr lang="en-US" sz="1400" i="1" dirty="0"/>
              <a:t>potential design impacts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Opportunities: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introduce improved precision and cohesion of the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divide-and-conquer the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 introduce ownership and accountability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DFDF3E49-B831-1141-9AD9-28FB453D650E}"/>
              </a:ext>
            </a:extLst>
          </p:cNvPr>
          <p:cNvSpPr/>
          <p:nvPr/>
        </p:nvSpPr>
        <p:spPr>
          <a:xfrm>
            <a:off x="4404706" y="2460556"/>
            <a:ext cx="484632" cy="490472"/>
          </a:xfrm>
          <a:prstGeom prst="down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2DFD2C-41E5-2045-BD74-4939E37AE9F1}"/>
              </a:ext>
            </a:extLst>
          </p:cNvPr>
          <p:cNvSpPr/>
          <p:nvPr/>
        </p:nvSpPr>
        <p:spPr>
          <a:xfrm>
            <a:off x="179513" y="3009813"/>
            <a:ext cx="5616624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1" dirty="0"/>
              <a:t>ROW Rule </a:t>
            </a:r>
            <a:r>
              <a:rPr lang="en-US" sz="1200" dirty="0"/>
              <a:t>'50XY Defined in REQUISITION_APPROVER':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IF</a:t>
            </a:r>
            <a:r>
              <a:rPr lang="en-US" sz="1400" dirty="0"/>
              <a:t> ((ROW </a:t>
            </a:r>
            <a:r>
              <a:rPr lang="en-US" sz="1400" b="1" dirty="0"/>
              <a:t>has a value in FIELD</a:t>
            </a:r>
            <a:r>
              <a:rPr lang="en-US" sz="1400" dirty="0"/>
              <a:t>: 'RA.ZZ_REQ_AD_HOC_APPR')</a:t>
            </a:r>
          </a:p>
          <a:p>
            <a:r>
              <a:rPr lang="en-US" sz="1400" dirty="0"/>
              <a:t>      </a:t>
            </a:r>
            <a:r>
              <a:rPr lang="en-US" sz="1400" b="1" dirty="0"/>
              <a:t>AND</a:t>
            </a:r>
            <a:r>
              <a:rPr lang="en-US" sz="1400" dirty="0"/>
              <a:t> (ROW </a:t>
            </a:r>
            <a:r>
              <a:rPr lang="en-US" sz="1400" b="1" dirty="0"/>
              <a:t>has at LEAST ONE value in FIELDS</a:t>
            </a:r>
            <a:r>
              <a:rPr lang="en-US" sz="1100" dirty="0"/>
              <a:t>: </a:t>
            </a:r>
          </a:p>
          <a:p>
            <a:r>
              <a:rPr lang="en-US" sz="1100" dirty="0"/>
              <a:t>          'RA.ZZ_REQ_APPROVER_1', 'RA.ZZ_REQ_APPROVER_2'</a:t>
            </a:r>
            <a:r>
              <a:rPr lang="en-US" sz="1400" dirty="0"/>
              <a:t>))</a:t>
            </a:r>
          </a:p>
          <a:p>
            <a:r>
              <a:rPr lang="en-US" sz="1400" dirty="0"/>
              <a:t>    </a:t>
            </a:r>
            <a:r>
              <a:rPr lang="en-US" sz="1400" b="1" dirty="0"/>
              <a:t>THEN</a:t>
            </a:r>
            <a:r>
              <a:rPr lang="en-US" sz="1400" dirty="0"/>
              <a:t> </a:t>
            </a:r>
            <a:r>
              <a:rPr lang="en-US" sz="1200" dirty="0"/>
              <a:t>( </a:t>
            </a:r>
            <a:r>
              <a:rPr lang="en-US" sz="1200" b="1" dirty="0"/>
              <a:t>FAIL</a:t>
            </a:r>
            <a:r>
              <a:rPr lang="en-US" sz="1200" dirty="0"/>
              <a:t> with MESSAGE: 'If Requisitions Ad Hoc Approver is identified, </a:t>
            </a:r>
          </a:p>
          <a:p>
            <a:r>
              <a:rPr lang="en-US" sz="1200" dirty="0"/>
              <a:t>        then other Requisitions approver levels must not be identified')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3579D-CB89-8A40-ADD3-0648D95F9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34702"/>
            <a:ext cx="5774222" cy="20751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AD596-8BB1-9F4F-9172-7ACD45F3771C}"/>
              </a:ext>
            </a:extLst>
          </p:cNvPr>
          <p:cNvGrpSpPr/>
          <p:nvPr/>
        </p:nvGrpSpPr>
        <p:grpSpPr>
          <a:xfrm>
            <a:off x="0" y="0"/>
            <a:ext cx="4994815" cy="731691"/>
            <a:chOff x="2451751" y="1220197"/>
            <a:chExt cx="4994815" cy="73169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4C6BDC-0353-7240-A6A3-546D257B9C30}"/>
                </a:ext>
              </a:extLst>
            </p:cNvPr>
            <p:cNvGrpSpPr/>
            <p:nvPr/>
          </p:nvGrpSpPr>
          <p:grpSpPr>
            <a:xfrm>
              <a:off x="2454816" y="1231888"/>
              <a:ext cx="4991750" cy="720000"/>
              <a:chOff x="3131840" y="1491630"/>
              <a:chExt cx="5256584" cy="57606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81EB82D-5E29-0849-BF11-165C37A77937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ight Triangle 21">
                <a:extLst>
                  <a:ext uri="{FF2B5EF4-FFF2-40B4-BE49-F238E27FC236}">
                    <a16:creationId xmlns:a16="http://schemas.microsoft.com/office/drawing/2014/main" id="{C3F64549-1D47-DD47-812C-A4085F1EDC8F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D7A606-97F2-D548-8B41-B2A3AAE200E7}"/>
                </a:ext>
              </a:extLst>
            </p:cNvPr>
            <p:cNvSpPr txBox="1"/>
            <p:nvPr/>
          </p:nvSpPr>
          <p:spPr>
            <a:xfrm>
              <a:off x="2451751" y="1220197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F9376C-ADCF-BA4A-B9B5-BA2CAA9A60DA}"/>
                </a:ext>
              </a:extLst>
            </p:cNvPr>
            <p:cNvGrpSpPr/>
            <p:nvPr/>
          </p:nvGrpSpPr>
          <p:grpSpPr>
            <a:xfrm>
              <a:off x="3280066" y="1324942"/>
              <a:ext cx="4166498" cy="546224"/>
              <a:chOff x="3851840" y="1356248"/>
              <a:chExt cx="4392568" cy="54622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15B0EF-4D04-4E41-B480-A8D5FC26AAB8}"/>
                  </a:ext>
                </a:extLst>
              </p:cNvPr>
              <p:cNvSpPr txBox="1"/>
              <p:nvPr/>
            </p:nvSpPr>
            <p:spPr>
              <a:xfrm>
                <a:off x="3851841" y="1356248"/>
                <a:ext cx="3628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Towards Better Traceability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DBE6B5-DB78-4D44-BAD5-CD7698B8AE7C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… Interpreter Pattern and Early Reqs Validation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A9B1B03-96E5-3E4C-A925-24920A5E3692}"/>
              </a:ext>
            </a:extLst>
          </p:cNvPr>
          <p:cNvSpPr/>
          <p:nvPr/>
        </p:nvSpPr>
        <p:spPr>
          <a:xfrm>
            <a:off x="184623" y="853980"/>
            <a:ext cx="712368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dirty="0"/>
              <a:t>ROW Rule 'Rule 3005 Defined in AP_APPROVER':</a:t>
            </a:r>
          </a:p>
          <a:p>
            <a:r>
              <a:rPr lang="en-US" sz="1400" dirty="0"/>
              <a:t>  </a:t>
            </a:r>
            <a:r>
              <a:rPr lang="en-US" sz="1400" b="1" dirty="0"/>
              <a:t>IF</a:t>
            </a:r>
            <a:r>
              <a:rPr lang="en-US" sz="1400" dirty="0"/>
              <a:t> ( (FIELD 'AP.ZZ_AP_APPROVER_2' has value)</a:t>
            </a:r>
          </a:p>
          <a:p>
            <a:r>
              <a:rPr lang="en-US" sz="1400" dirty="0"/>
              <a:t>   </a:t>
            </a:r>
            <a:r>
              <a:rPr lang="en-US" sz="1400" b="1" dirty="0"/>
              <a:t>AND</a:t>
            </a:r>
            <a:r>
              <a:rPr lang="en-US" sz="1400" dirty="0"/>
              <a:t> (FIELD 'AP.EMAILID' is none of (case-insensitive) { ... 300 entries ...  }))</a:t>
            </a:r>
          </a:p>
          <a:p>
            <a:r>
              <a:rPr lang="en-US" sz="1400" dirty="0"/>
              <a:t>  </a:t>
            </a:r>
            <a:r>
              <a:rPr lang="en-US" sz="1400" b="1" dirty="0"/>
              <a:t>THEN</a:t>
            </a:r>
            <a:r>
              <a:rPr lang="en-US" sz="1400" dirty="0"/>
              <a:t> ( </a:t>
            </a:r>
            <a:r>
              <a:rPr lang="en-US" sz="1400" b="1" dirty="0"/>
              <a:t>FAIL</a:t>
            </a:r>
            <a:r>
              <a:rPr lang="en-US" sz="1400" dirty="0"/>
              <a:t> with </a:t>
            </a:r>
            <a:r>
              <a:rPr lang="en-US" sz="1400" b="1" dirty="0"/>
              <a:t>MESSAGE</a:t>
            </a:r>
            <a:r>
              <a:rPr lang="en-US" sz="1400" dirty="0"/>
              <a:t>: 'Each AP Approver 2 must have approved AUD15 form’)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29E25E-D831-E143-9A79-211EE9D0567B}"/>
              </a:ext>
            </a:extLst>
          </p:cNvPr>
          <p:cNvSpPr txBox="1"/>
          <p:nvPr/>
        </p:nvSpPr>
        <p:spPr>
          <a:xfrm>
            <a:off x="179513" y="2126026"/>
            <a:ext cx="2088231" cy="27699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200" b="1" i="1" dirty="0"/>
              <a:t>Self-textual renderings …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C5E502-9836-0F4D-A04A-E4AF7106E1A8}"/>
              </a:ext>
            </a:extLst>
          </p:cNvPr>
          <p:cNvSpPr txBox="1"/>
          <p:nvPr/>
        </p:nvSpPr>
        <p:spPr>
          <a:xfrm>
            <a:off x="828315" y="2552144"/>
            <a:ext cx="2058717" cy="27699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/>
              <a:t>… of rule class instances</a:t>
            </a:r>
            <a:endParaRPr lang="en-US" sz="1200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3C491F8-2635-C54A-9948-8AAC9BBB97F8}"/>
              </a:ext>
            </a:extLst>
          </p:cNvPr>
          <p:cNvSpPr/>
          <p:nvPr/>
        </p:nvSpPr>
        <p:spPr>
          <a:xfrm>
            <a:off x="323528" y="2433803"/>
            <a:ext cx="484632" cy="575931"/>
          </a:xfrm>
          <a:prstGeom prst="down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2D773DA2-F755-6D4F-8F7B-9250A27B29D5}"/>
              </a:ext>
            </a:extLst>
          </p:cNvPr>
          <p:cNvSpPr/>
          <p:nvPr/>
        </p:nvSpPr>
        <p:spPr>
          <a:xfrm rot="10800000">
            <a:off x="444475" y="1761538"/>
            <a:ext cx="484632" cy="376953"/>
          </a:xfrm>
          <a:prstGeom prst="down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87ED52CF-094E-B74B-A483-0DFA0D325620}"/>
              </a:ext>
            </a:extLst>
          </p:cNvPr>
          <p:cNvSpPr/>
          <p:nvPr/>
        </p:nvSpPr>
        <p:spPr>
          <a:xfrm rot="16200000">
            <a:off x="2809185" y="2492123"/>
            <a:ext cx="484632" cy="389304"/>
          </a:xfrm>
          <a:prstGeom prst="down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80BD0C-E8F1-0344-8624-C48B01E2487F}"/>
              </a:ext>
            </a:extLst>
          </p:cNvPr>
          <p:cNvSpPr txBox="1"/>
          <p:nvPr/>
        </p:nvSpPr>
        <p:spPr>
          <a:xfrm>
            <a:off x="5137002" y="416778"/>
            <a:ext cx="361146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Pharo 5/6 + GT + Seaside/Bootstrap + NeoCSV</a:t>
            </a:r>
            <a:endParaRPr lang="ko-KR" altLang="en-US" sz="12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7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1" dirty="0"/>
                  <a:t>Last Things Last: Conclusions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755576" y="1257610"/>
            <a:ext cx="7560840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Guerrilla Metaphor </a:t>
            </a:r>
            <a:r>
              <a:rPr lang="en-US" b="1" i="1" dirty="0"/>
              <a:t>may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Help you relate to real-life experiences when using Pharo in an Enterprise context </a:t>
            </a:r>
          </a:p>
          <a:p>
            <a:r>
              <a:rPr lang="en-US" sz="1400" dirty="0"/>
              <a:t>         and what that entails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Help you consider what concrete Agile could be when </a:t>
            </a:r>
            <a:r>
              <a:rPr lang="en-US" sz="1400" i="1" dirty="0"/>
              <a:t>the tire hits the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Stimulate devising other useful ways of using Pharo across all phases of the SDLC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3CEC5-FA2B-FB43-8F41-2E84EBF16183}"/>
              </a:ext>
            </a:extLst>
          </p:cNvPr>
          <p:cNvSpPr txBox="1"/>
          <p:nvPr/>
        </p:nvSpPr>
        <p:spPr>
          <a:xfrm>
            <a:off x="769024" y="2891157"/>
            <a:ext cx="754739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The </a:t>
            </a:r>
            <a:r>
              <a:rPr lang="en-US" sz="1600" b="1" dirty="0"/>
              <a:t>key thought </a:t>
            </a:r>
            <a:r>
              <a:rPr lang="en-US" sz="1600" dirty="0"/>
              <a:t>is that with Pharo: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Low cost/high speed of building assistive tooling makes using Pharo to support </a:t>
            </a:r>
          </a:p>
          <a:p>
            <a:pPr lvl="0"/>
            <a:r>
              <a:rPr lang="en-US" sz="1600" dirty="0"/>
              <a:t>the Guerrilla strategy (a) conceivable and (b) feasible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Some types of that tooling (and associated simple practices introduced by it) can produce disproportionally good returns.</a:t>
            </a:r>
          </a:p>
        </p:txBody>
      </p:sp>
    </p:spTree>
    <p:extLst>
      <p:ext uri="{BB962C8B-B14F-4D97-AF65-F5344CB8AC3E}">
        <p14:creationId xmlns:p14="http://schemas.microsoft.com/office/powerpoint/2010/main" val="563769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 dirty="0"/>
              <a:t>Thank you</a:t>
            </a:r>
            <a:endParaRPr lang="ko-KR" altLang="en-US" sz="36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1532CB-CA4E-C542-B8CC-996BCF4B253C}"/>
              </a:ext>
            </a:extLst>
          </p:cNvPr>
          <p:cNvSpPr txBox="1">
            <a:spLocks/>
          </p:cNvSpPr>
          <p:nvPr/>
        </p:nvSpPr>
        <p:spPr>
          <a:xfrm>
            <a:off x="0" y="4299942"/>
            <a:ext cx="9144000" cy="576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Comments, suggestions, feedback, etc.: please email piotr@palacz.net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033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00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b="1" dirty="0"/>
                  <a:t>First Things First: Clarifications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755576" y="990258"/>
            <a:ext cx="7416824" cy="1908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i="1" dirty="0"/>
              <a:t>Guerrilla in IT </a:t>
            </a:r>
            <a:r>
              <a:rPr lang="en-US" sz="1400" dirty="0"/>
              <a:t>(be it with Pharo or without it) </a:t>
            </a:r>
            <a:r>
              <a:rPr lang="en-US" b="1" i="1" dirty="0"/>
              <a:t>is just</a:t>
            </a:r>
            <a:r>
              <a:rPr lang="en-US" dirty="0"/>
              <a:t> </a:t>
            </a:r>
            <a:r>
              <a:rPr lang="en-US" b="1" i="1" dirty="0"/>
              <a:t>a metaphor</a:t>
            </a:r>
            <a:r>
              <a:rPr lang="en-US" dirty="0"/>
              <a:t>.</a:t>
            </a:r>
          </a:p>
          <a:p>
            <a:r>
              <a:rPr lang="en-US" sz="1600" b="1" dirty="0"/>
              <a:t>It is not</a:t>
            </a:r>
            <a:r>
              <a:rPr lang="en-US" sz="1600" dirty="0"/>
              <a:t>, among others: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An adaptation of Mao Zedong ideas on guerrilla tactics in practice</a:t>
            </a:r>
            <a:endParaRPr lang="en-US" sz="1600" dirty="0"/>
          </a:p>
          <a:p>
            <a:pPr lvl="4"/>
            <a:r>
              <a:rPr lang="en-US" sz="1200" i="1" dirty="0">
                <a:latin typeface="Bell MT" panose="02020503060305020303" pitchFamily="18" charset="77"/>
              </a:rPr>
              <a:t>The enemy advances, we retreat; the enemy camps, we harass; </a:t>
            </a:r>
          </a:p>
          <a:p>
            <a:pPr lvl="4"/>
            <a:r>
              <a:rPr lang="en-US" sz="1200" i="1" dirty="0">
                <a:latin typeface="Bell MT" panose="02020503060305020303" pitchFamily="18" charset="77"/>
              </a:rPr>
              <a:t>the enemy tires, we attack; the enemy retreats, we pursue.</a:t>
            </a:r>
            <a:endParaRPr lang="en-US" sz="1600" dirty="0">
              <a:latin typeface="Bell MT" panose="02020503060305020303" pitchFamily="18" charset="7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An endorsement or an encouragement to incite or actually carry out any form of physical violence in the workplace.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And so on.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3CEC5-FA2B-FB43-8F41-2E84EBF16183}"/>
              </a:ext>
            </a:extLst>
          </p:cNvPr>
          <p:cNvSpPr txBox="1"/>
          <p:nvPr/>
        </p:nvSpPr>
        <p:spPr>
          <a:xfrm>
            <a:off x="1553692" y="3067254"/>
            <a:ext cx="72011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i="1" dirty="0"/>
              <a:t>Guerrilla in IT </a:t>
            </a:r>
            <a:r>
              <a:rPr lang="en-US" sz="1600" dirty="0"/>
              <a:t>metaphor </a:t>
            </a:r>
            <a:r>
              <a:rPr lang="en-US" sz="1600" i="1" dirty="0"/>
              <a:t>brings out some facets </a:t>
            </a:r>
            <a:r>
              <a:rPr lang="en-US" sz="1600" dirty="0"/>
              <a:t>of the situation you are </a:t>
            </a:r>
          </a:p>
          <a:p>
            <a:r>
              <a:rPr lang="en-US" sz="1600" dirty="0"/>
              <a:t>likely to find yourself in when </a:t>
            </a:r>
            <a:r>
              <a:rPr lang="en-US" sz="1600" i="1" dirty="0"/>
              <a:t>using Pharo in an Enterprise setting</a:t>
            </a:r>
            <a:r>
              <a:rPr lang="en-US" sz="1600" dirty="0"/>
              <a:t>. </a:t>
            </a:r>
          </a:p>
          <a:p>
            <a:r>
              <a:rPr lang="en-US" sz="1200" dirty="0"/>
              <a:t>This setting has inherent challenges: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 some cases, mitigation could be attempted using Pharo, but it should not: there are better means for the mitigation.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 some other cases, it could be attempted fruitfully.  </a:t>
            </a:r>
          </a:p>
          <a:p>
            <a:r>
              <a:rPr lang="en-US" sz="1400" dirty="0"/>
              <a:t>I am going to talk of both.  </a:t>
            </a:r>
            <a:r>
              <a:rPr lang="en-US" sz="1600" dirty="0"/>
              <a:t>Hence: </a:t>
            </a:r>
            <a:r>
              <a:rPr lang="en-US" sz="1600" i="1" dirty="0"/>
              <a:t>Guerrilla IT with Pharo</a:t>
            </a:r>
            <a:r>
              <a:rPr lang="en-US" sz="16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D5690-180C-F742-B7C2-6CBB734E65D4}"/>
              </a:ext>
            </a:extLst>
          </p:cNvPr>
          <p:cNvSpPr/>
          <p:nvPr/>
        </p:nvSpPr>
        <p:spPr>
          <a:xfrm>
            <a:off x="4859999" y="2516900"/>
            <a:ext cx="3861730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400" i="1" dirty="0"/>
              <a:t>No animals were hurt when preparing this talk.</a:t>
            </a:r>
          </a:p>
        </p:txBody>
      </p:sp>
    </p:spTree>
    <p:extLst>
      <p:ext uri="{BB962C8B-B14F-4D97-AF65-F5344CB8AC3E}">
        <p14:creationId xmlns:p14="http://schemas.microsoft.com/office/powerpoint/2010/main" val="102882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82BF11-B6AC-AB47-BC84-22DA01205DA7}"/>
              </a:ext>
            </a:extLst>
          </p:cNvPr>
          <p:cNvGrpSpPr/>
          <p:nvPr/>
        </p:nvGrpSpPr>
        <p:grpSpPr>
          <a:xfrm>
            <a:off x="2123728" y="843558"/>
            <a:ext cx="5826893" cy="731691"/>
            <a:chOff x="936999" y="984268"/>
            <a:chExt cx="5826893" cy="73169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5440AF1-63C4-9146-B22A-F9BDB66973AF}"/>
                </a:ext>
              </a:extLst>
            </p:cNvPr>
            <p:cNvGrpSpPr/>
            <p:nvPr/>
          </p:nvGrpSpPr>
          <p:grpSpPr>
            <a:xfrm>
              <a:off x="936999" y="995959"/>
              <a:ext cx="5826893" cy="720000"/>
              <a:chOff x="3131840" y="1491630"/>
              <a:chExt cx="5256584" cy="57606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8765F9-F3B7-B646-918C-3AC24F30591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DE45F3A1-D9A1-854C-9D3E-FDF8BC792F97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B95FF5-8B4F-1140-AB03-DA5FB3F3DF43}"/>
                </a:ext>
              </a:extLst>
            </p:cNvPr>
            <p:cNvSpPr txBox="1"/>
            <p:nvPr/>
          </p:nvSpPr>
          <p:spPr>
            <a:xfrm>
              <a:off x="945445" y="984268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1AC671E-AD31-5245-B52A-AB27CB4C8F9F}"/>
                </a:ext>
              </a:extLst>
            </p:cNvPr>
            <p:cNvGrpSpPr/>
            <p:nvPr/>
          </p:nvGrpSpPr>
          <p:grpSpPr>
            <a:xfrm>
              <a:off x="1750740" y="1076601"/>
              <a:ext cx="4869136" cy="546224"/>
              <a:chOff x="3851840" y="1356248"/>
              <a:chExt cx="4392568" cy="54622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FAC4BE-2198-C548-B4DB-21635341BF24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The Guerrilla Metaphor and IT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31B88F-CB05-584C-A5C7-06E73CD80990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… As a description and as a strategy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5241EA-B595-364F-9756-16D0243ED002}"/>
              </a:ext>
            </a:extLst>
          </p:cNvPr>
          <p:cNvGrpSpPr/>
          <p:nvPr/>
        </p:nvGrpSpPr>
        <p:grpSpPr>
          <a:xfrm>
            <a:off x="2123728" y="1744151"/>
            <a:ext cx="5826893" cy="731691"/>
            <a:chOff x="1735115" y="1784830"/>
            <a:chExt cx="5826893" cy="73169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8125AD-F462-C547-A40A-4857D0B4ED30}"/>
                </a:ext>
              </a:extLst>
            </p:cNvPr>
            <p:cNvGrpSpPr/>
            <p:nvPr/>
          </p:nvGrpSpPr>
          <p:grpSpPr>
            <a:xfrm>
              <a:off x="1735115" y="1796521"/>
              <a:ext cx="5826893" cy="720000"/>
              <a:chOff x="3131840" y="1491630"/>
              <a:chExt cx="5256584" cy="57606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2F8F915-FAD3-814B-974D-BB20319A0771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ight Triangle 34">
                <a:extLst>
                  <a:ext uri="{FF2B5EF4-FFF2-40B4-BE49-F238E27FC236}">
                    <a16:creationId xmlns:a16="http://schemas.microsoft.com/office/drawing/2014/main" id="{C0C62EB7-FE50-A041-ACDC-47BA40C61D56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285552-596E-7B45-AD1A-8273AFD0AC94}"/>
                </a:ext>
              </a:extLst>
            </p:cNvPr>
            <p:cNvSpPr txBox="1"/>
            <p:nvPr/>
          </p:nvSpPr>
          <p:spPr>
            <a:xfrm>
              <a:off x="1737806" y="1784830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09082EB-13CD-8543-859A-349F865D77ED}"/>
                </a:ext>
              </a:extLst>
            </p:cNvPr>
            <p:cNvGrpSpPr/>
            <p:nvPr/>
          </p:nvGrpSpPr>
          <p:grpSpPr>
            <a:xfrm>
              <a:off x="2554611" y="1883369"/>
              <a:ext cx="4869136" cy="546224"/>
              <a:chOff x="3851840" y="1356248"/>
              <a:chExt cx="4392568" cy="54622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6795086-F270-124B-B07C-F37E3D1123AB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Key Challenges and their Mitigations</a:t>
                </a:r>
                <a:endParaRPr lang="ko-KR" altLang="en-US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678403-3CA4-0246-89CE-91A9D5E9F938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… Featuring Guest Appearances by Requirements and Traceability</a:t>
                </a:r>
                <a:endParaRPr lang="ko-KR" altLang="en-US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34136BB-483B-1F4A-AA3F-DE4B7135FE69}"/>
              </a:ext>
            </a:extLst>
          </p:cNvPr>
          <p:cNvGrpSpPr/>
          <p:nvPr/>
        </p:nvGrpSpPr>
        <p:grpSpPr>
          <a:xfrm>
            <a:off x="2123728" y="2644744"/>
            <a:ext cx="5829957" cy="731691"/>
            <a:chOff x="2224324" y="2720469"/>
            <a:chExt cx="5829957" cy="73169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F5A6D05-BBBF-9941-9D41-AAEF9B996119}"/>
                </a:ext>
              </a:extLst>
            </p:cNvPr>
            <p:cNvGrpSpPr/>
            <p:nvPr/>
          </p:nvGrpSpPr>
          <p:grpSpPr>
            <a:xfrm>
              <a:off x="2227388" y="2732160"/>
              <a:ext cx="5826893" cy="720000"/>
              <a:chOff x="3131840" y="1491630"/>
              <a:chExt cx="5256584" cy="576064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325F6C-931C-DD45-91A1-FB1AE5DAD2A9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15D9F9CF-AF80-E54B-9676-935DCAD05933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2E7119-3C3A-CC42-9F83-D98956D3C3AE}"/>
                </a:ext>
              </a:extLst>
            </p:cNvPr>
            <p:cNvSpPr txBox="1"/>
            <p:nvPr/>
          </p:nvSpPr>
          <p:spPr>
            <a:xfrm>
              <a:off x="2224324" y="2720469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007DE63-266B-5047-840B-16FF9F0EBFBE}"/>
                </a:ext>
              </a:extLst>
            </p:cNvPr>
            <p:cNvGrpSpPr/>
            <p:nvPr/>
          </p:nvGrpSpPr>
          <p:grpSpPr>
            <a:xfrm>
              <a:off x="3052639" y="2825214"/>
              <a:ext cx="4869136" cy="546224"/>
              <a:chOff x="3851840" y="1356248"/>
              <a:chExt cx="4392568" cy="546224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D79900B-F646-994C-AE06-7F0AD2ED10F2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Enter Pharo into the Guerrilla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5CC5AFC-6127-6349-93F7-5BB008939145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... Some examples and suggestions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80BC7C-7D06-5848-9970-FFFE9BDC1256}"/>
              </a:ext>
            </a:extLst>
          </p:cNvPr>
          <p:cNvGrpSpPr/>
          <p:nvPr/>
        </p:nvGrpSpPr>
        <p:grpSpPr>
          <a:xfrm>
            <a:off x="2123728" y="3545338"/>
            <a:ext cx="5835712" cy="731690"/>
            <a:chOff x="2708051" y="3615011"/>
            <a:chExt cx="5835712" cy="7316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A97348-9CFA-F049-8DE5-7507DE84D7F1}"/>
                </a:ext>
              </a:extLst>
            </p:cNvPr>
            <p:cNvGrpSpPr/>
            <p:nvPr/>
          </p:nvGrpSpPr>
          <p:grpSpPr>
            <a:xfrm>
              <a:off x="2716870" y="3626701"/>
              <a:ext cx="5826893" cy="720000"/>
              <a:chOff x="3131840" y="1491630"/>
              <a:chExt cx="5256584" cy="57606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2A5A43B-1EE0-0848-8B7B-D4EEA3CD4AB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2774B84E-6567-8B4C-9B39-AC2D3165A8C6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3CB4EE-9286-0240-AE94-309CCF55871D}"/>
                </a:ext>
              </a:extLst>
            </p:cNvPr>
            <p:cNvSpPr txBox="1"/>
            <p:nvPr/>
          </p:nvSpPr>
          <p:spPr>
            <a:xfrm>
              <a:off x="2708051" y="3615011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11A846-4C84-6742-AD21-57DA4813A2A4}"/>
                </a:ext>
              </a:extLst>
            </p:cNvPr>
            <p:cNvGrpSpPr/>
            <p:nvPr/>
          </p:nvGrpSpPr>
          <p:grpSpPr>
            <a:xfrm>
              <a:off x="3547876" y="3725962"/>
              <a:ext cx="4869136" cy="546224"/>
              <a:chOff x="3851840" y="1356248"/>
              <a:chExt cx="4392568" cy="54622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29F593A-13B2-1146-82F7-251FAAFCBB7A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Conclusions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FFC0E68-4710-DF4E-92A6-BF39789FDEF4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93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54590" y="1275606"/>
            <a:ext cx="697785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Guerrilla warfare</a:t>
            </a:r>
            <a:r>
              <a:rPr lang="en-US" dirty="0"/>
              <a:t> is a type of asymmetric engagement: </a:t>
            </a:r>
          </a:p>
          <a:p>
            <a:r>
              <a:rPr lang="en-US" dirty="0"/>
              <a:t>competition between opponents of </a:t>
            </a:r>
            <a:r>
              <a:rPr lang="en-US" b="1" i="1" dirty="0"/>
              <a:t>unequal strength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Asymmetric engagement</a:t>
            </a:r>
            <a:r>
              <a:rPr lang="en-US" dirty="0"/>
              <a:t> takes place between belligerents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Whose relative military power</a:t>
            </a:r>
            <a:r>
              <a:rPr lang="en-US" i="1" dirty="0"/>
              <a:t> differs </a:t>
            </a:r>
            <a:r>
              <a:rPr lang="en-US" b="1" i="1" dirty="0"/>
              <a:t>significantly</a:t>
            </a:r>
            <a:r>
              <a:rPr lang="en-US" dirty="0"/>
              <a:t>, or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Whose</a:t>
            </a:r>
            <a:r>
              <a:rPr lang="en-US" i="1" dirty="0"/>
              <a:t> strategy and/or tactics differ </a:t>
            </a:r>
            <a:r>
              <a:rPr lang="en-US" b="1" i="1" dirty="0"/>
              <a:t>significantly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More about Guerrilla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614C1CA-AB80-A445-A985-975CA087C940}"/>
              </a:ext>
            </a:extLst>
          </p:cNvPr>
          <p:cNvSpPr txBox="1"/>
          <p:nvPr/>
        </p:nvSpPr>
        <p:spPr>
          <a:xfrm>
            <a:off x="1553692" y="3757363"/>
            <a:ext cx="697874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These concepts have some elements of interest for us. </a:t>
            </a:r>
          </a:p>
        </p:txBody>
      </p:sp>
    </p:spTree>
    <p:extLst>
      <p:ext uri="{BB962C8B-B14F-4D97-AF65-F5344CB8AC3E}">
        <p14:creationId xmlns:p14="http://schemas.microsoft.com/office/powerpoint/2010/main" val="266231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8119" y="1162747"/>
            <a:ext cx="7787579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b="1" i="1" dirty="0"/>
              <a:t>Guerrilla</a:t>
            </a:r>
            <a:r>
              <a:rPr lang="en-US" dirty="0"/>
              <a:t> as an indication of the </a:t>
            </a:r>
            <a:r>
              <a:rPr lang="en-US" b="1" i="1" dirty="0"/>
              <a:t>status quo </a:t>
            </a:r>
            <a:r>
              <a:rPr lang="en-US" dirty="0"/>
              <a:t>at hand, including: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Existing asymmetry in strength (personnel, resources, etc.)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Contrast in the impacts of failure on respective sides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Actual differences in strategy and tactics </a:t>
            </a:r>
            <a:r>
              <a:rPr lang="en-US" sz="1400" dirty="0"/>
              <a:t>(as in e.g. in corporate/PM culture)</a:t>
            </a:r>
            <a:r>
              <a:rPr lang="en-US" sz="1600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Interesting Pieces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E6F531E-4D00-C14E-949C-4E1A97CDCD0B}"/>
              </a:ext>
            </a:extLst>
          </p:cNvPr>
          <p:cNvSpPr txBox="1"/>
          <p:nvPr/>
        </p:nvSpPr>
        <p:spPr>
          <a:xfrm>
            <a:off x="1551292" y="3070763"/>
            <a:ext cx="6964406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b="1" i="1" dirty="0"/>
              <a:t>Guerrilla</a:t>
            </a:r>
            <a:r>
              <a:rPr lang="en-US" dirty="0"/>
              <a:t> as an indication of a </a:t>
            </a:r>
            <a:r>
              <a:rPr lang="en-US" b="1" i="1" dirty="0"/>
              <a:t>Strategy</a:t>
            </a:r>
            <a:r>
              <a:rPr lang="en-US" dirty="0"/>
              <a:t> aiming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Magnify the impact of a small, mobile force on a larger, more </a:t>
            </a:r>
          </a:p>
          <a:p>
            <a:r>
              <a:rPr lang="en-US" sz="1600" dirty="0"/>
              <a:t>       cumbersome one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simply to defeat an enemy, but (also) to win popular support</a:t>
            </a:r>
          </a:p>
        </p:txBody>
      </p:sp>
    </p:spTree>
    <p:extLst>
      <p:ext uri="{BB962C8B-B14F-4D97-AF65-F5344CB8AC3E}">
        <p14:creationId xmlns:p14="http://schemas.microsoft.com/office/powerpoint/2010/main" val="100392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46505" y="3007391"/>
            <a:ext cx="4235964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i="1" dirty="0"/>
              <a:t>As a </a:t>
            </a:r>
            <a:r>
              <a:rPr lang="en-US" b="1" i="1" dirty="0"/>
              <a:t>Status Quo </a:t>
            </a:r>
            <a:r>
              <a:rPr lang="en-US" dirty="0"/>
              <a:t>description: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or tiny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Relatively small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Short timeframes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Dealing with defective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Dealing with urgency, nervousness,…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… etc.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Guerrilla in IT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E6F531E-4D00-C14E-949C-4E1A97CDCD0B}"/>
              </a:ext>
            </a:extLst>
          </p:cNvPr>
          <p:cNvSpPr txBox="1"/>
          <p:nvPr/>
        </p:nvSpPr>
        <p:spPr>
          <a:xfrm>
            <a:off x="1551176" y="1053785"/>
            <a:ext cx="6837247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i="1" dirty="0"/>
              <a:t>As</a:t>
            </a:r>
            <a:r>
              <a:rPr lang="en-US" b="1" i="1" dirty="0"/>
              <a:t> </a:t>
            </a:r>
            <a:r>
              <a:rPr lang="en-US" dirty="0"/>
              <a:t>a </a:t>
            </a:r>
            <a:r>
              <a:rPr lang="en-US" b="1" i="1" dirty="0"/>
              <a:t>Strategy </a:t>
            </a:r>
            <a:r>
              <a:rPr lang="en-US" dirty="0"/>
              <a:t>prescription: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Driving the solution rather than waiting for it to happen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Assuming broad SDLC responsibilities </a:t>
            </a:r>
            <a:r>
              <a:rPr lang="en-US" sz="1400" dirty="0"/>
              <a:t>(from requirements to maintenance)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Being open to non-conventional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Avoiding failure as a potentially lethal event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… etc.</a:t>
            </a:r>
          </a:p>
        </p:txBody>
      </p:sp>
    </p:spTree>
    <p:extLst>
      <p:ext uri="{BB962C8B-B14F-4D97-AF65-F5344CB8AC3E}">
        <p14:creationId xmlns:p14="http://schemas.microsoft.com/office/powerpoint/2010/main" val="309409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5052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Key Challenges in Enterprise Setting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CF0D9A-DECF-AD4C-A117-A6DA2D3C6D09}"/>
              </a:ext>
            </a:extLst>
          </p:cNvPr>
          <p:cNvSpPr txBox="1"/>
          <p:nvPr/>
        </p:nvSpPr>
        <p:spPr>
          <a:xfrm>
            <a:off x="1553692" y="2239811"/>
            <a:ext cx="5394572" cy="1046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On </a:t>
            </a:r>
            <a:r>
              <a:rPr lang="en-US" sz="1600" b="1" i="1" dirty="0"/>
              <a:t>Requirements</a:t>
            </a:r>
            <a:r>
              <a:rPr lang="en-US" sz="1600" dirty="0"/>
              <a:t>, because: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Reqs-related problems are common and wide-spread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Reqs are the first building block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Getting them wrong fundamentally dooms the effort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4999D-DC66-DF49-A3FF-E6D6F80AF541}"/>
              </a:ext>
            </a:extLst>
          </p:cNvPr>
          <p:cNvSpPr txBox="1"/>
          <p:nvPr/>
        </p:nvSpPr>
        <p:spPr>
          <a:xfrm>
            <a:off x="1553692" y="3570751"/>
            <a:ext cx="53945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On </a:t>
            </a:r>
            <a:r>
              <a:rPr lang="en-US" sz="1600" b="1" i="1" dirty="0"/>
              <a:t>Traceability</a:t>
            </a:r>
            <a:r>
              <a:rPr lang="en-US" sz="1600" dirty="0"/>
              <a:t>, because: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It is either absent, misunderstood or mishandled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It ties the building blocks together, </a:t>
            </a:r>
            <a:r>
              <a:rPr lang="en-US" sz="1600" i="1" dirty="0"/>
              <a:t>starting with </a:t>
            </a:r>
            <a:r>
              <a:rPr lang="en-US" sz="1600" dirty="0"/>
              <a:t>Reqs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Getting it wrong sky-rockets the risk of failure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1551548" y="1124314"/>
            <a:ext cx="53967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The key challenges in Enterprise-type projects center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Requirements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Traceability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97E13-6FFB-8F48-BD91-3E7E2B8F5B3A}"/>
              </a:ext>
            </a:extLst>
          </p:cNvPr>
          <p:cNvSpPr txBox="1"/>
          <p:nvPr/>
        </p:nvSpPr>
        <p:spPr>
          <a:xfrm rot="20127155">
            <a:off x="5935268" y="1599713"/>
            <a:ext cx="138129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i="1" dirty="0"/>
              <a:t>[ IMO – YMMV]</a:t>
            </a:r>
          </a:p>
        </p:txBody>
      </p:sp>
    </p:spTree>
    <p:extLst>
      <p:ext uri="{BB962C8B-B14F-4D97-AF65-F5344CB8AC3E}">
        <p14:creationId xmlns:p14="http://schemas.microsoft.com/office/powerpoint/2010/main" val="176806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Meanings of </a:t>
                </a:r>
                <a:r>
                  <a:rPr lang="en-US" altLang="ko-KR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Traceability</a:t>
                </a:r>
                <a:endParaRPr lang="ko-KR" alt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CF0D9A-DECF-AD4C-A117-A6DA2D3C6D09}"/>
              </a:ext>
            </a:extLst>
          </p:cNvPr>
          <p:cNvSpPr txBox="1"/>
          <p:nvPr/>
        </p:nvSpPr>
        <p:spPr>
          <a:xfrm>
            <a:off x="1553692" y="2346787"/>
            <a:ext cx="669071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b="1" i="1" dirty="0"/>
              <a:t>Broad meaning </a:t>
            </a:r>
            <a:r>
              <a:rPr lang="en-US" sz="1600" dirty="0"/>
              <a:t>(IEEE): </a:t>
            </a:r>
            <a:r>
              <a:rPr lang="en-US" sz="1600" i="1" dirty="0"/>
              <a:t>the degree to which a relationship can be </a:t>
            </a:r>
          </a:p>
          <a:p>
            <a:pPr lvl="0"/>
            <a:r>
              <a:rPr lang="en-US" sz="1600" i="1" dirty="0"/>
              <a:t>established between two or more products of the development process, especially products having a predecessor-successor or master-</a:t>
            </a:r>
          </a:p>
          <a:p>
            <a:pPr lvl="0"/>
            <a:r>
              <a:rPr lang="en-US" sz="1600" i="1" dirty="0"/>
              <a:t>subordinate relationship to one another. </a:t>
            </a:r>
            <a:r>
              <a:rPr lang="en-US" sz="1200" dirty="0"/>
              <a:t>[IEEE-610]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4999D-DC66-DF49-A3FF-E6D6F80AF541}"/>
              </a:ext>
            </a:extLst>
          </p:cNvPr>
          <p:cNvSpPr txBox="1"/>
          <p:nvPr/>
        </p:nvSpPr>
        <p:spPr>
          <a:xfrm>
            <a:off x="1561504" y="3768969"/>
            <a:ext cx="668290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b="1" i="1" dirty="0"/>
              <a:t>Abstract/academic </a:t>
            </a:r>
            <a:r>
              <a:rPr lang="en-US" sz="1600" dirty="0"/>
              <a:t>idea: Linking together subsequent models using </a:t>
            </a:r>
          </a:p>
          <a:p>
            <a:pPr lvl="0"/>
            <a:r>
              <a:rPr lang="en-US" sz="1600" dirty="0"/>
              <a:t>well-defined </a:t>
            </a:r>
            <a:r>
              <a:rPr lang="en-US" sz="1600" i="1" dirty="0"/>
              <a:t>model transformations </a:t>
            </a:r>
          </a:p>
          <a:p>
            <a:pPr lvl="0"/>
            <a:r>
              <a:rPr lang="en-US" sz="1200" i="1" dirty="0"/>
              <a:t>(e.g., </a:t>
            </a:r>
            <a:r>
              <a:rPr lang="en-US" sz="1200" dirty="0"/>
              <a:t>from Requirements Model to Execution and Testing Models)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755576" y="1098113"/>
            <a:ext cx="74888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/>
              <a:t>Narrow meaning (most common):</a:t>
            </a:r>
            <a:r>
              <a:rPr lang="en-US" sz="1600" i="1" dirty="0"/>
              <a:t>Tracing </a:t>
            </a:r>
            <a:r>
              <a:rPr lang="en-US" sz="1600" b="1" i="1" dirty="0"/>
              <a:t>testing</a:t>
            </a:r>
            <a:r>
              <a:rPr lang="en-US" sz="1600" i="1" dirty="0"/>
              <a:t> artefacts </a:t>
            </a:r>
            <a:r>
              <a:rPr lang="en-US" sz="1400" dirty="0"/>
              <a:t>(incl. tests and their </a:t>
            </a:r>
          </a:p>
          <a:p>
            <a:pPr lvl="0"/>
            <a:r>
              <a:rPr lang="en-US" sz="1400" dirty="0"/>
              <a:t>results) </a:t>
            </a:r>
            <a:r>
              <a:rPr lang="en-US" sz="1600" dirty="0"/>
              <a:t>back to specific requirements, in order to prove that all requirements have been (a) implemented, and (b) positively tested.</a:t>
            </a:r>
          </a:p>
        </p:txBody>
      </p:sp>
    </p:spTree>
    <p:extLst>
      <p:ext uri="{BB962C8B-B14F-4D97-AF65-F5344CB8AC3E}">
        <p14:creationId xmlns:p14="http://schemas.microsoft.com/office/powerpoint/2010/main" val="145730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516" y="0"/>
            <a:ext cx="13381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5708AE-05FC-C64B-9EF1-026208E9A39A}"/>
              </a:ext>
            </a:extLst>
          </p:cNvPr>
          <p:cNvGrpSpPr/>
          <p:nvPr/>
        </p:nvGrpSpPr>
        <p:grpSpPr>
          <a:xfrm>
            <a:off x="755576" y="123478"/>
            <a:ext cx="5826893" cy="731691"/>
            <a:chOff x="755576" y="255803"/>
            <a:chExt cx="5826893" cy="7316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AD4492-3EDE-C145-A284-7783021D82F8}"/>
                </a:ext>
              </a:extLst>
            </p:cNvPr>
            <p:cNvGrpSpPr/>
            <p:nvPr/>
          </p:nvGrpSpPr>
          <p:grpSpPr>
            <a:xfrm>
              <a:off x="755576" y="267494"/>
              <a:ext cx="5826893" cy="720000"/>
              <a:chOff x="3131840" y="1491630"/>
              <a:chExt cx="5256584" cy="5760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3C630F6-824D-2243-BBB3-6EE7BF349FA5}"/>
                  </a:ext>
                </a:extLst>
              </p:cNvPr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2FB725F3-33D0-2347-B6C0-BE45BFDB7638}"/>
                  </a:ext>
                </a:extLst>
              </p:cNvPr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A79C88-B32A-0B4C-9555-FA8A9141D1D6}"/>
                </a:ext>
              </a:extLst>
            </p:cNvPr>
            <p:cNvSpPr txBox="1"/>
            <p:nvPr/>
          </p:nvSpPr>
          <p:spPr>
            <a:xfrm>
              <a:off x="764022" y="255803"/>
              <a:ext cx="591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C1029B8-3DAE-1F4F-AE32-98C7A7A7D0DE}"/>
                </a:ext>
              </a:extLst>
            </p:cNvPr>
            <p:cNvGrpSpPr/>
            <p:nvPr/>
          </p:nvGrpSpPr>
          <p:grpSpPr>
            <a:xfrm>
              <a:off x="1569317" y="348136"/>
              <a:ext cx="4869136" cy="546224"/>
              <a:chOff x="3851840" y="1356248"/>
              <a:chExt cx="4392568" cy="54622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9CF8FA-A169-5844-B46D-D4D1B1FFF773}"/>
                  </a:ext>
                </a:extLst>
              </p:cNvPr>
              <p:cNvSpPr txBox="1"/>
              <p:nvPr/>
            </p:nvSpPr>
            <p:spPr>
              <a:xfrm>
                <a:off x="3851840" y="1356248"/>
                <a:ext cx="4392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Traceability:  Various Manifestations</a:t>
                </a:r>
                <a:endParaRPr lang="ko-KR" alt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EBDE52-44DC-914C-958D-71D74930901F}"/>
                  </a:ext>
                </a:extLst>
              </p:cNvPr>
              <p:cNvSpPr txBox="1"/>
              <p:nvPr/>
            </p:nvSpPr>
            <p:spPr>
              <a:xfrm>
                <a:off x="3851840" y="1625473"/>
                <a:ext cx="43925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CF0D9A-DECF-AD4C-A117-A6DA2D3C6D09}"/>
              </a:ext>
            </a:extLst>
          </p:cNvPr>
          <p:cNvSpPr txBox="1"/>
          <p:nvPr/>
        </p:nvSpPr>
        <p:spPr>
          <a:xfrm>
            <a:off x="1553692" y="3069653"/>
            <a:ext cx="546658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Manifestations of Traceability </a:t>
            </a:r>
            <a:r>
              <a:rPr lang="en-US" sz="1600" b="1" i="1" dirty="0"/>
              <a:t>in-the-small</a:t>
            </a:r>
            <a:r>
              <a:rPr lang="en-US" sz="1600" dirty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Non-existent                                      </a:t>
            </a:r>
            <a:r>
              <a:rPr lang="en-US" sz="1200" i="1" dirty="0"/>
              <a:t>(the default)</a:t>
            </a:r>
            <a:r>
              <a:rPr lang="en-US" sz="1400" i="1" dirty="0"/>
              <a:t> 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Antagonistic and backward-looking   </a:t>
            </a:r>
            <a:r>
              <a:rPr lang="en-US" sz="1200" i="1" dirty="0"/>
              <a:t>(when things go sour)</a:t>
            </a:r>
            <a:r>
              <a:rPr lang="en-US" sz="1400" i="1" dirty="0"/>
              <a:t> </a:t>
            </a:r>
            <a:endParaRPr lang="en-US" sz="1600" i="1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b="1" i="1" dirty="0"/>
              <a:t>Collaborative </a:t>
            </a:r>
            <a:r>
              <a:rPr lang="en-US" sz="1400" b="1" i="1" dirty="0"/>
              <a:t>and</a:t>
            </a:r>
            <a:r>
              <a:rPr lang="en-US" sz="1600" b="1" i="1" dirty="0"/>
              <a:t> forward-looking </a:t>
            </a:r>
            <a:r>
              <a:rPr lang="en-US" sz="1200" i="1" dirty="0"/>
              <a:t>(when doing well)</a:t>
            </a:r>
            <a:endParaRPr lang="en-US" sz="1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49C37-17EE-1E41-BB85-4F63BD6DACEA}"/>
              </a:ext>
            </a:extLst>
          </p:cNvPr>
          <p:cNvSpPr txBox="1"/>
          <p:nvPr/>
        </p:nvSpPr>
        <p:spPr>
          <a:xfrm>
            <a:off x="1535564" y="1232106"/>
            <a:ext cx="548470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Manifestations of Traceability </a:t>
            </a:r>
            <a:r>
              <a:rPr lang="en-US" sz="1600" b="1" i="1" dirty="0"/>
              <a:t>in-the-large</a:t>
            </a:r>
            <a:r>
              <a:rPr lang="en-US" sz="1600" dirty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Absent                     </a:t>
            </a:r>
            <a:r>
              <a:rPr lang="en-US" sz="1200" dirty="0"/>
              <a:t>(when contract language is deficient)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Lip service               </a:t>
            </a:r>
            <a:r>
              <a:rPr lang="en-US" sz="1200" dirty="0"/>
              <a:t>(when things go OK)</a:t>
            </a:r>
            <a:r>
              <a:rPr lang="en-US" sz="1400" dirty="0"/>
              <a:t> </a:t>
            </a: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b="1" i="1" dirty="0"/>
              <a:t>Antagonistic</a:t>
            </a:r>
            <a:r>
              <a:rPr lang="en-US" sz="1600" dirty="0"/>
              <a:t>          </a:t>
            </a:r>
            <a:r>
              <a:rPr lang="en-US" sz="1200" dirty="0"/>
              <a:t>(when things start going bad)</a:t>
            </a:r>
            <a:r>
              <a:rPr lang="en-US" sz="1400" dirty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Nuclear Fusion</a:t>
            </a:r>
            <a:r>
              <a:rPr lang="en-US" sz="1400" dirty="0"/>
              <a:t>         </a:t>
            </a:r>
            <a:r>
              <a:rPr lang="en-US" sz="1200" dirty="0"/>
              <a:t>(when litigation is looming)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b="1" dirty="0"/>
              <a:t>Backward-looking</a:t>
            </a:r>
            <a:r>
              <a:rPr lang="en-US" sz="1600" dirty="0"/>
              <a:t> </a:t>
            </a:r>
            <a:r>
              <a:rPr lang="en-US" sz="1200" dirty="0"/>
              <a:t>(almost always)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768773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lb-Template-Clean" id="{589616D5-71E3-E540-B6D8-BAAF526C9FC4}" vid="{E5D87287-DB43-DC4C-B3AD-C44709641AB9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ulb-Template-Clean" id="{589616D5-71E3-E540-B6D8-BAAF526C9FC4}" vid="{654F6A54-9251-2342-A211-8C69E7FB1A85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lb-Template-Clean" id="{589616D5-71E3-E540-B6D8-BAAF526C9FC4}" vid="{37100510-3A2F-E945-BDAC-B16CFC26E2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4595</TotalTime>
  <Words>1553</Words>
  <Application>Microsoft Macintosh PowerPoint</Application>
  <PresentationFormat>On-screen Show (16:9)</PresentationFormat>
  <Paragraphs>211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맑은 고딕</vt:lpstr>
      <vt:lpstr>Arial</vt:lpstr>
      <vt:lpstr>Bell MT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Piotr Palacz</cp:lastModifiedBy>
  <cp:revision>192</cp:revision>
  <dcterms:created xsi:type="dcterms:W3CDTF">2016-12-05T23:26:54Z</dcterms:created>
  <dcterms:modified xsi:type="dcterms:W3CDTF">2018-09-12T22:20:22Z</dcterms:modified>
</cp:coreProperties>
</file>