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4"/>
  </p:notesMasterIdLst>
  <p:handoutMasterIdLst>
    <p:handoutMasterId r:id="rId15"/>
  </p:handoutMasterIdLst>
  <p:sldIdLst>
    <p:sldId id="436" r:id="rId2"/>
    <p:sldId id="442" r:id="rId3"/>
    <p:sldId id="441" r:id="rId4"/>
    <p:sldId id="443" r:id="rId5"/>
    <p:sldId id="444" r:id="rId6"/>
    <p:sldId id="452" r:id="rId7"/>
    <p:sldId id="449" r:id="rId8"/>
    <p:sldId id="440" r:id="rId9"/>
    <p:sldId id="447" r:id="rId10"/>
    <p:sldId id="448" r:id="rId11"/>
    <p:sldId id="438" r:id="rId12"/>
    <p:sldId id="451" r:id="rId13"/>
  </p:sldIdLst>
  <p:sldSz cx="9144000" cy="5143500" type="screen16x9"/>
  <p:notesSz cx="7010400" cy="92964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Main Section" id="{5BCF51AC-6D18-7A44-87E5-C2E1CB51B662}">
          <p14:sldIdLst>
            <p14:sldId id="436"/>
            <p14:sldId id="442"/>
            <p14:sldId id="441"/>
            <p14:sldId id="443"/>
            <p14:sldId id="444"/>
            <p14:sldId id="452"/>
            <p14:sldId id="449"/>
            <p14:sldId id="440"/>
            <p14:sldId id="447"/>
            <p14:sldId id="448"/>
            <p14:sldId id="438"/>
            <p14:sldId id="453"/>
            <p14:sldId id="45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65">
          <p15:clr>
            <a:srgbClr val="A4A3A4"/>
          </p15:clr>
        </p15:guide>
        <p15:guide id="4" orient="horz" pos="68">
          <p15:clr>
            <a:srgbClr val="A4A3A4"/>
          </p15:clr>
        </p15:guide>
        <p15:guide id="5" orient="horz" pos="420">
          <p15:clr>
            <a:srgbClr val="A4A3A4"/>
          </p15:clr>
        </p15:guide>
        <p15:guide id="6" orient="horz" pos="1379">
          <p15:clr>
            <a:srgbClr val="A4A3A4"/>
          </p15:clr>
        </p15:guide>
        <p15:guide id="7" pos="3787">
          <p15:clr>
            <a:srgbClr val="A4A3A4"/>
          </p15:clr>
        </p15:guide>
        <p15:guide id="8" pos="4651">
          <p15:clr>
            <a:srgbClr val="A4A3A4"/>
          </p15:clr>
        </p15:guide>
        <p15:guide id="9" pos="479">
          <p15:clr>
            <a:srgbClr val="A4A3A4"/>
          </p15:clr>
        </p15:guide>
        <p15:guide id="10" pos="2245">
          <p15:clr>
            <a:srgbClr val="A4A3A4"/>
          </p15:clr>
        </p15:guide>
        <p15:guide id="11" pos="3557">
          <p15:clr>
            <a:srgbClr val="A4A3A4"/>
          </p15:clr>
        </p15:guide>
        <p15:guide id="12" pos="345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scaleToFitPaper="1" frame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DD50D"/>
    <a:srgbClr val="5091CD"/>
    <a:srgbClr val="005DAA"/>
    <a:srgbClr val="DEB408"/>
    <a:srgbClr val="404040"/>
    <a:srgbClr val="50B848"/>
    <a:srgbClr val="37939B"/>
    <a:srgbClr val="F47A20"/>
    <a:srgbClr val="A30046"/>
    <a:srgbClr val="0715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680" autoAdjust="0"/>
    <p:restoredTop sz="99873" autoAdjust="0"/>
  </p:normalViewPr>
  <p:slideViewPr>
    <p:cSldViewPr snapToGrid="0">
      <p:cViewPr varScale="1">
        <p:scale>
          <a:sx n="111" d="100"/>
          <a:sy n="111" d="100"/>
        </p:scale>
        <p:origin x="-780" y="-84"/>
      </p:cViewPr>
      <p:guideLst>
        <p:guide orient="horz" pos="2160"/>
        <p:guide orient="horz" pos="665"/>
        <p:guide orient="horz" pos="68"/>
        <p:guide orient="horz" pos="420"/>
        <p:guide orient="horz" pos="1379"/>
        <p:guide pos="2880"/>
        <p:guide pos="3787"/>
        <p:guide pos="4651"/>
        <p:guide pos="479"/>
        <p:guide pos="2245"/>
        <p:guide pos="3557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1296" y="78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>
              <a:latin typeface="Segoe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A6ACA10C-23C0-2945-BAA2-829D02D91801}" type="datetimeFigureOut">
              <a:rPr lang="en-US" smtClean="0">
                <a:latin typeface="Segoe Light"/>
              </a:rPr>
              <a:pPr/>
              <a:t>8/25/2016</a:t>
            </a:fld>
            <a:endParaRPr lang="en-US" dirty="0">
              <a:latin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>
              <a:latin typeface="Segoe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2EFFD6F1-3753-5642-957C-30F563A1FD0C}" type="slidenum">
              <a:rPr lang="en-US" smtClean="0">
                <a:latin typeface="Segoe Light"/>
              </a:rPr>
              <a:pPr/>
              <a:t>‹#›</a:t>
            </a:fld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187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>
                <a:latin typeface="Segoe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>
                <a:latin typeface="Segoe Light"/>
              </a:defRPr>
            </a:lvl1pPr>
          </a:lstStyle>
          <a:p>
            <a:fld id="{E1D8928B-EF3D-4D5E-880E-3234C4BB411D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>
                <a:latin typeface="Segoe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>
                <a:latin typeface="Segoe Light"/>
              </a:defRPr>
            </a:lvl1pPr>
          </a:lstStyle>
          <a:p>
            <a:fld id="{C0976A02-512B-4C19-8379-515DB89E5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99279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8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76A02-512B-4C19-8379-515DB89E58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2626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76A02-512B-4C19-8379-515DB89E58F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2566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76A02-512B-4C19-8379-515DB89E58F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372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76A02-512B-4C19-8379-515DB89E58F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424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ECE8-072C-4EC6-947C-4F66B45E9ED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112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1"/>
            <a:ext cx="5608320" cy="441417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76A02-512B-4C19-8379-515DB89E58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496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347209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76A02-512B-4C19-8379-515DB89E58F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1552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1"/>
            <a:ext cx="5608320" cy="4414176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76A02-512B-4C19-8379-515DB89E58F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8833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1"/>
            <a:ext cx="5608320" cy="4414176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76A02-512B-4C19-8379-515DB89E58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53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1"/>
            <a:ext cx="5608320" cy="4299584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76A02-512B-4C19-8379-515DB89E58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8328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532947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76A02-512B-4C19-8379-515DB89E58F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7097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76A02-512B-4C19-8379-515DB89E58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259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5486400" cy="5143500"/>
          </a:xfrm>
          <a:prstGeom prst="rect">
            <a:avLst/>
          </a:prstGeom>
          <a:solidFill>
            <a:srgbClr val="005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srgbClr val="005DAB"/>
              </a:solidFill>
              <a:latin typeface="Sego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85952"/>
            <a:ext cx="3797300" cy="914399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2828925"/>
            <a:ext cx="361950" cy="67866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90" y="2900363"/>
            <a:ext cx="61913" cy="60722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pic>
        <p:nvPicPr>
          <p:cNvPr id="17" name="Picture 16" descr="CincomLogoRe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04801"/>
            <a:ext cx="2057400" cy="400309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6400" y="0"/>
            <a:ext cx="3733800" cy="5143500"/>
          </a:xfrm>
          <a:prstGeom prst="rect">
            <a:avLst/>
          </a:prstGeom>
          <a:ln w="38100"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226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800100"/>
            <a:ext cx="3165475" cy="36576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037014" y="800100"/>
            <a:ext cx="5106987" cy="3803650"/>
          </a:xfrm>
          <a:prstGeom prst="rect">
            <a:avLst/>
          </a:prstGeom>
          <a:solidFill>
            <a:srgbClr val="F47A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191000" y="971550"/>
            <a:ext cx="4038600" cy="1885950"/>
          </a:xfrm>
          <a:noFill/>
        </p:spPr>
        <p:txBody>
          <a:bodyPr anchor="t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Semibold"/>
                <a:cs typeface="Segoe Semibold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0040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02100" y="800100"/>
            <a:ext cx="5029200" cy="382905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  <a:noFill/>
              </a:defRPr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3352800" cy="36576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9814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800100"/>
            <a:ext cx="9144000" cy="382905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1900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800100"/>
            <a:ext cx="9144000" cy="382905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72000" y="2171700"/>
            <a:ext cx="3429000" cy="2571750"/>
          </a:xfrm>
          <a:prstGeom prst="rect">
            <a:avLst/>
          </a:prstGeom>
          <a:solidFill>
            <a:srgbClr val="005DA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schemeClr val="lt1"/>
              </a:solidFill>
              <a:latin typeface="Segoe Light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3"/>
          </p:nvPr>
        </p:nvSpPr>
        <p:spPr>
          <a:xfrm>
            <a:off x="4800600" y="2400300"/>
            <a:ext cx="3124200" cy="1885950"/>
          </a:xfrm>
          <a:noFill/>
        </p:spPr>
        <p:txBody>
          <a:bodyPr anchor="t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Segoe Semibold"/>
                <a:cs typeface="Segoe Semibold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6692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000250"/>
            <a:ext cx="7467600" cy="262890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85800" y="1008876"/>
            <a:ext cx="5334000" cy="40011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en-US" sz="2000" dirty="0" smtClean="0">
                <a:solidFill>
                  <a:srgbClr val="005DAB"/>
                </a:solidFill>
                <a:latin typeface="Segoe Light"/>
              </a:rPr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85800" y="1342252"/>
            <a:ext cx="7467600" cy="36933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en-US" sz="1800" dirty="0" smtClean="0">
                <a:solidFill>
                  <a:schemeClr val="tx1"/>
                </a:solidFill>
                <a:latin typeface="Segoe Light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4472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68338" y="1428750"/>
            <a:ext cx="7905138" cy="2578284"/>
            <a:chOff x="705462" y="1651294"/>
            <a:chExt cx="11242108" cy="3666647"/>
          </a:xfrm>
          <a:solidFill>
            <a:srgbClr val="F47A20"/>
          </a:solidFill>
        </p:grpSpPr>
        <p:sp>
          <p:nvSpPr>
            <p:cNvPr id="20" name="Rectangle 19"/>
            <p:cNvSpPr/>
            <p:nvPr/>
          </p:nvSpPr>
          <p:spPr>
            <a:xfrm>
              <a:off x="705462" y="1651294"/>
              <a:ext cx="2139287" cy="366664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Ligh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75842" y="1651294"/>
              <a:ext cx="2139287" cy="366664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Ligh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37892" y="1651294"/>
              <a:ext cx="2139287" cy="366664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Ligh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14915" y="1651294"/>
              <a:ext cx="2139287" cy="366664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Ligh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808283" y="1651294"/>
              <a:ext cx="2139287" cy="366664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Light"/>
              </a:endParaRPr>
            </a:p>
          </p:txBody>
        </p:sp>
      </p:grpSp>
      <p:sp>
        <p:nvSpPr>
          <p:cNvPr id="31" name="Text Placeholder 3"/>
          <p:cNvSpPr>
            <a:spLocks noGrp="1"/>
          </p:cNvSpPr>
          <p:nvPr>
            <p:ph type="body" sz="half" idx="2"/>
          </p:nvPr>
        </p:nvSpPr>
        <p:spPr>
          <a:xfrm>
            <a:off x="702205" y="1504951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itle 1"/>
          <p:cNvSpPr txBox="1">
            <a:spLocks/>
          </p:cNvSpPr>
          <p:nvPr userDrawn="1"/>
        </p:nvSpPr>
        <p:spPr>
          <a:xfrm>
            <a:off x="685800" y="876300"/>
            <a:ext cx="7620000" cy="514350"/>
          </a:xfrm>
          <a:prstGeom prst="rect">
            <a:avLst/>
          </a:prstGeom>
          <a:effectLst/>
        </p:spPr>
        <p:txBody>
          <a:bodyPr vert="horz" lIns="91438" tIns="45719" rIns="91438" bIns="45719" rtlCol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Segoe Light"/>
                <a:ea typeface="+mj-ea"/>
                <a:cs typeface="Segoe Light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Click to edit Master subtitle style</a:t>
            </a:r>
            <a:endParaRPr lang="en-US" sz="2000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3"/>
          </p:nvPr>
        </p:nvSpPr>
        <p:spPr>
          <a:xfrm>
            <a:off x="2293938" y="1504951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4"/>
          </p:nvPr>
        </p:nvSpPr>
        <p:spPr>
          <a:xfrm>
            <a:off x="3894138" y="1504951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5"/>
          </p:nvPr>
        </p:nvSpPr>
        <p:spPr>
          <a:xfrm>
            <a:off x="5494338" y="1504951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/>
          </p:nvPr>
        </p:nvSpPr>
        <p:spPr>
          <a:xfrm>
            <a:off x="7111471" y="1504951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37123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68338" y="1428750"/>
            <a:ext cx="3065462" cy="2578284"/>
          </a:xfrm>
          <a:prstGeom prst="rect">
            <a:avLst/>
          </a:prstGeom>
          <a:solidFill>
            <a:srgbClr val="F47A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55418" y="1428750"/>
            <a:ext cx="3065462" cy="2578284"/>
          </a:xfrm>
          <a:prstGeom prst="rect">
            <a:avLst/>
          </a:prstGeom>
          <a:solidFill>
            <a:srgbClr val="F47A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31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702205" y="1504951"/>
            <a:ext cx="2955395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itle 1"/>
          <p:cNvSpPr txBox="1">
            <a:spLocks/>
          </p:cNvSpPr>
          <p:nvPr userDrawn="1"/>
        </p:nvSpPr>
        <p:spPr>
          <a:xfrm>
            <a:off x="685800" y="876300"/>
            <a:ext cx="7620000" cy="514350"/>
          </a:xfrm>
          <a:prstGeom prst="rect">
            <a:avLst/>
          </a:prstGeom>
          <a:effectLst/>
        </p:spPr>
        <p:txBody>
          <a:bodyPr vert="horz" lIns="91438" tIns="45719" rIns="91438" bIns="45719" rtlCol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Segoe Light"/>
                <a:ea typeface="+mj-ea"/>
                <a:cs typeface="Segoe Light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Click to edit Master subtitle style</a:t>
            </a:r>
            <a:endParaRPr lang="en-US" sz="2000" dirty="0"/>
          </a:p>
        </p:txBody>
      </p:sp>
      <p:sp>
        <p:nvSpPr>
          <p:cNvPr id="34" name="Text Placeholder 3"/>
          <p:cNvSpPr>
            <a:spLocks noGrp="1"/>
          </p:cNvSpPr>
          <p:nvPr userDrawn="1">
            <p:ph type="body" sz="half" idx="14"/>
          </p:nvPr>
        </p:nvSpPr>
        <p:spPr>
          <a:xfrm>
            <a:off x="3894138" y="1504951"/>
            <a:ext cx="2963862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33451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743200" y="1"/>
            <a:ext cx="6400800" cy="5143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srgbClr val="005DAB"/>
              </a:solidFill>
              <a:latin typeface="Segoe Light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" y="1"/>
            <a:ext cx="2683933" cy="5143501"/>
          </a:xfrm>
          <a:prstGeom prst="rect">
            <a:avLst/>
          </a:prstGeom>
          <a:solidFill>
            <a:srgbClr val="5091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srgbClr val="005DAB"/>
              </a:solidFill>
              <a:latin typeface="Segoe Light"/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335" y="800100"/>
            <a:ext cx="3755474" cy="36576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334" y="1485899"/>
            <a:ext cx="2573867" cy="2434167"/>
          </a:xfrm>
        </p:spPr>
        <p:txBody>
          <a:bodyPr>
            <a:noAutofit/>
          </a:bodyPr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1944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" y="0"/>
            <a:ext cx="4044917" cy="5143500"/>
          </a:xfrm>
          <a:custGeom>
            <a:avLst/>
            <a:gdLst/>
            <a:ahLst/>
            <a:cxnLst/>
            <a:rect l="l" t="t" r="r" b="b"/>
            <a:pathLst>
              <a:path w="4044917" h="5143500">
                <a:moveTo>
                  <a:pt x="0" y="0"/>
                </a:moveTo>
                <a:lnTo>
                  <a:pt x="3962441" y="0"/>
                </a:lnTo>
                <a:lnTo>
                  <a:pt x="4005767" y="340959"/>
                </a:lnTo>
                <a:cubicBezTo>
                  <a:pt x="4031655" y="595875"/>
                  <a:pt x="4044917" y="854524"/>
                  <a:pt x="4044917" y="1116270"/>
                </a:cubicBezTo>
                <a:cubicBezTo>
                  <a:pt x="4044917" y="2555874"/>
                  <a:pt x="3643751" y="3901780"/>
                  <a:pt x="2947111" y="5048297"/>
                </a:cubicBezTo>
                <a:lnTo>
                  <a:pt x="288607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5091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2964564" y="0"/>
            <a:ext cx="6179437" cy="5156200"/>
          </a:xfrm>
          <a:custGeom>
            <a:avLst/>
            <a:gdLst>
              <a:gd name="connsiteX0" fmla="*/ 9144000 w 9144000"/>
              <a:gd name="connsiteY0" fmla="*/ 12700 h 5143500"/>
              <a:gd name="connsiteX1" fmla="*/ 4193327 w 9144000"/>
              <a:gd name="connsiteY1" fmla="*/ 0 h 5143500"/>
              <a:gd name="connsiteX2" fmla="*/ 4236653 w 9144000"/>
              <a:gd name="connsiteY2" fmla="*/ 340959 h 5143500"/>
              <a:gd name="connsiteX3" fmla="*/ 4275803 w 9144000"/>
              <a:gd name="connsiteY3" fmla="*/ 1116270 h 5143500"/>
              <a:gd name="connsiteX4" fmla="*/ 3177996 w 9144000"/>
              <a:gd name="connsiteY4" fmla="*/ 5048297 h 5143500"/>
              <a:gd name="connsiteX5" fmla="*/ 3116963 w 9144000"/>
              <a:gd name="connsiteY5" fmla="*/ 5143500 h 5143500"/>
              <a:gd name="connsiteX6" fmla="*/ 0 w 9144000"/>
              <a:gd name="connsiteY6" fmla="*/ 5143500 h 5143500"/>
              <a:gd name="connsiteX7" fmla="*/ 9144000 w 9144000"/>
              <a:gd name="connsiteY7" fmla="*/ 12700 h 5143500"/>
              <a:gd name="connsiteX0" fmla="*/ 6027037 w 6039737"/>
              <a:gd name="connsiteY0" fmla="*/ 12700 h 5156200"/>
              <a:gd name="connsiteX1" fmla="*/ 1076364 w 6039737"/>
              <a:gd name="connsiteY1" fmla="*/ 0 h 5156200"/>
              <a:gd name="connsiteX2" fmla="*/ 1119690 w 6039737"/>
              <a:gd name="connsiteY2" fmla="*/ 340959 h 5156200"/>
              <a:gd name="connsiteX3" fmla="*/ 1158840 w 6039737"/>
              <a:gd name="connsiteY3" fmla="*/ 1116270 h 5156200"/>
              <a:gd name="connsiteX4" fmla="*/ 61033 w 6039737"/>
              <a:gd name="connsiteY4" fmla="*/ 5048297 h 5156200"/>
              <a:gd name="connsiteX5" fmla="*/ 0 w 6039737"/>
              <a:gd name="connsiteY5" fmla="*/ 5143500 h 5156200"/>
              <a:gd name="connsiteX6" fmla="*/ 6039737 w 6039737"/>
              <a:gd name="connsiteY6" fmla="*/ 5156200 h 5156200"/>
              <a:gd name="connsiteX7" fmla="*/ 6027037 w 6039737"/>
              <a:gd name="connsiteY7" fmla="*/ 12700 h 5156200"/>
              <a:gd name="connsiteX0" fmla="*/ 6166737 w 6166737"/>
              <a:gd name="connsiteY0" fmla="*/ 12700 h 5156200"/>
              <a:gd name="connsiteX1" fmla="*/ 1076364 w 6166737"/>
              <a:gd name="connsiteY1" fmla="*/ 0 h 5156200"/>
              <a:gd name="connsiteX2" fmla="*/ 1119690 w 6166737"/>
              <a:gd name="connsiteY2" fmla="*/ 340959 h 5156200"/>
              <a:gd name="connsiteX3" fmla="*/ 1158840 w 6166737"/>
              <a:gd name="connsiteY3" fmla="*/ 1116270 h 5156200"/>
              <a:gd name="connsiteX4" fmla="*/ 61033 w 6166737"/>
              <a:gd name="connsiteY4" fmla="*/ 5048297 h 5156200"/>
              <a:gd name="connsiteX5" fmla="*/ 0 w 6166737"/>
              <a:gd name="connsiteY5" fmla="*/ 5143500 h 5156200"/>
              <a:gd name="connsiteX6" fmla="*/ 6039737 w 6166737"/>
              <a:gd name="connsiteY6" fmla="*/ 5156200 h 5156200"/>
              <a:gd name="connsiteX7" fmla="*/ 6166737 w 6166737"/>
              <a:gd name="connsiteY7" fmla="*/ 12700 h 5156200"/>
              <a:gd name="connsiteX0" fmla="*/ 6166737 w 6179437"/>
              <a:gd name="connsiteY0" fmla="*/ 12700 h 5156200"/>
              <a:gd name="connsiteX1" fmla="*/ 1076364 w 6179437"/>
              <a:gd name="connsiteY1" fmla="*/ 0 h 5156200"/>
              <a:gd name="connsiteX2" fmla="*/ 1119690 w 6179437"/>
              <a:gd name="connsiteY2" fmla="*/ 340959 h 5156200"/>
              <a:gd name="connsiteX3" fmla="*/ 1158840 w 6179437"/>
              <a:gd name="connsiteY3" fmla="*/ 1116270 h 5156200"/>
              <a:gd name="connsiteX4" fmla="*/ 61033 w 6179437"/>
              <a:gd name="connsiteY4" fmla="*/ 5048297 h 5156200"/>
              <a:gd name="connsiteX5" fmla="*/ 0 w 6179437"/>
              <a:gd name="connsiteY5" fmla="*/ 5143500 h 5156200"/>
              <a:gd name="connsiteX6" fmla="*/ 6179437 w 6179437"/>
              <a:gd name="connsiteY6" fmla="*/ 5156200 h 5156200"/>
              <a:gd name="connsiteX7" fmla="*/ 6166737 w 6179437"/>
              <a:gd name="connsiteY7" fmla="*/ 12700 h 515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9437" h="5156200">
                <a:moveTo>
                  <a:pt x="6166737" y="12700"/>
                </a:moveTo>
                <a:lnTo>
                  <a:pt x="1076364" y="0"/>
                </a:lnTo>
                <a:lnTo>
                  <a:pt x="1119690" y="340959"/>
                </a:lnTo>
                <a:cubicBezTo>
                  <a:pt x="1145578" y="595875"/>
                  <a:pt x="1158840" y="854524"/>
                  <a:pt x="1158840" y="1116270"/>
                </a:cubicBezTo>
                <a:cubicBezTo>
                  <a:pt x="1158840" y="2555874"/>
                  <a:pt x="757674" y="3901780"/>
                  <a:pt x="61033" y="5048297"/>
                </a:cubicBezTo>
                <a:lnTo>
                  <a:pt x="0" y="5143500"/>
                </a:lnTo>
                <a:lnTo>
                  <a:pt x="6179437" y="5156200"/>
                </a:lnTo>
                <a:cubicBezTo>
                  <a:pt x="6179437" y="3441700"/>
                  <a:pt x="6166737" y="1727200"/>
                  <a:pt x="6166737" y="127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36" y="533400"/>
            <a:ext cx="3755474" cy="36576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934" y="1485899"/>
            <a:ext cx="2946400" cy="2434167"/>
          </a:xfrm>
        </p:spPr>
        <p:txBody>
          <a:bodyPr>
            <a:no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696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48963" y="4743450"/>
            <a:ext cx="2034172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>
            <a:lvl1pPr indent="0" algn="l">
              <a:lnSpc>
                <a:spcPct val="100000"/>
              </a:lnSpc>
              <a:defRPr sz="700" b="0" i="0">
                <a:solidFill>
                  <a:schemeClr val="tx1"/>
                </a:solidFill>
                <a:effectLst/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©2016 Cincom Systems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27801" y="4743450"/>
            <a:ext cx="413483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800" b="0" i="0">
                <a:solidFill>
                  <a:schemeClr val="tx1"/>
                </a:solidFill>
                <a:effectLst/>
                <a:latin typeface="Segoe Light"/>
                <a:cs typeface="Segoe Light"/>
              </a:defRPr>
            </a:lvl1pPr>
          </a:lstStyle>
          <a:p>
            <a:fld id="{D162AEAB-B7ED-4800-A894-32980E62A2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73100" y="123825"/>
            <a:ext cx="5334000" cy="514350"/>
          </a:xfrm>
          <a:prstGeom prst="rect">
            <a:avLst/>
          </a:prstGeom>
          <a:effectLst/>
        </p:spPr>
        <p:txBody>
          <a:bodyPr vert="horz" lIns="91438" tIns="45719" rIns="91438" bIns="45719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311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5486400" cy="5143500"/>
          </a:xfrm>
          <a:prstGeom prst="rect">
            <a:avLst/>
          </a:prstGeom>
          <a:gradFill flip="none" rotWithShape="1">
            <a:gsLst>
              <a:gs pos="0">
                <a:srgbClr val="071522"/>
              </a:gs>
              <a:gs pos="100000">
                <a:srgbClr val="005DAB"/>
              </a:gs>
            </a:gsLst>
            <a:lin ang="68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srgbClr val="005DAB"/>
              </a:solidFill>
              <a:latin typeface="Sego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85952"/>
            <a:ext cx="3797300" cy="914399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2828925"/>
            <a:ext cx="361950" cy="67866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90" y="2900363"/>
            <a:ext cx="61913" cy="60722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pic>
        <p:nvPicPr>
          <p:cNvPr id="17" name="Picture 16" descr="CincomLogoRe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04801"/>
            <a:ext cx="2057400" cy="400309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6400" y="0"/>
            <a:ext cx="3733800" cy="5143500"/>
          </a:xfrm>
          <a:prstGeom prst="rect">
            <a:avLst/>
          </a:prstGeom>
          <a:ln w="38100"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088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8338" y="0"/>
            <a:ext cx="1693862" cy="633810"/>
          </a:xfrm>
          <a:prstGeom prst="rect">
            <a:avLst/>
          </a:prstGeom>
          <a:solidFill>
            <a:srgbClr val="005DA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9050"/>
            <a:ext cx="9144000" cy="5143500"/>
          </a:xfrm>
          <a:prstGeom prst="rect">
            <a:avLst/>
          </a:prstGeom>
          <a:ln w="38100"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</a:defRPr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85952"/>
            <a:ext cx="3721100" cy="2819399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pic>
        <p:nvPicPr>
          <p:cNvPr id="10" name="Picture 9" descr="CincomLogoRe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3347"/>
            <a:ext cx="1371600" cy="26687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6565900" y="0"/>
            <a:ext cx="2590800" cy="114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284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8338" y="0"/>
            <a:ext cx="1693862" cy="633810"/>
          </a:xfrm>
          <a:prstGeom prst="rect">
            <a:avLst/>
          </a:prstGeom>
          <a:solidFill>
            <a:srgbClr val="005DA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ln w="38100"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</a:defRPr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85952"/>
            <a:ext cx="3721100" cy="3047999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pic>
        <p:nvPicPr>
          <p:cNvPr id="10" name="Picture 9" descr="CincomLogoRe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3347"/>
            <a:ext cx="1371600" cy="266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26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5410200" cy="5143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800100"/>
            <a:ext cx="7226300" cy="2499612"/>
          </a:xfrm>
        </p:spPr>
        <p:txBody>
          <a:bodyPr anchor="t" anchorCtr="0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63085" y="4800600"/>
            <a:ext cx="3180917" cy="273844"/>
          </a:xfrm>
        </p:spPr>
        <p:txBody>
          <a:bodyPr/>
          <a:lstStyle/>
          <a:p>
            <a:r>
              <a:rPr lang="en-US" dirty="0" smtClean="0"/>
              <a:t>©2016 Cincom Systems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5478" y="4800600"/>
            <a:ext cx="427833" cy="273844"/>
          </a:xfrm>
        </p:spPr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6565900" y="0"/>
            <a:ext cx="2590800" cy="1143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296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14300"/>
            <a:ext cx="7704667" cy="571500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1"/>
            <a:ext cx="3739896" cy="252650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739896" cy="251011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498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800101"/>
            <a:ext cx="3657600" cy="384572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0">
                <a:solidFill>
                  <a:srgbClr val="005DAB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260079"/>
            <a:ext cx="3621448" cy="1998944"/>
          </a:xfrm>
        </p:spPr>
        <p:txBody>
          <a:bodyPr anchor="t">
            <a:normAutofit/>
          </a:bodyPr>
          <a:lstStyle>
            <a:lvl1pPr>
              <a:buClrTx/>
              <a:defRPr sz="1800"/>
            </a:lvl1pPr>
            <a:lvl2pPr>
              <a:buClrTx/>
              <a:defRPr sz="1600"/>
            </a:lvl2pPr>
            <a:lvl3pPr>
              <a:buClrTx/>
              <a:defRPr sz="1400"/>
            </a:lvl3pPr>
            <a:lvl4pPr>
              <a:buClrTx/>
              <a:defRPr sz="1200"/>
            </a:lvl4pPr>
            <a:lvl5pPr>
              <a:buClrTx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78743" y="1260079"/>
            <a:ext cx="3672248" cy="1998944"/>
          </a:xfrm>
        </p:spPr>
        <p:txBody>
          <a:bodyPr anchor="t">
            <a:normAutofit/>
          </a:bodyPr>
          <a:lstStyle>
            <a:lvl1pPr>
              <a:buClrTx/>
              <a:defRPr sz="1800"/>
            </a:lvl1pPr>
            <a:lvl2pPr>
              <a:buClrTx/>
              <a:defRPr sz="1600"/>
            </a:lvl2pPr>
            <a:lvl3pPr>
              <a:buClrTx/>
              <a:defRPr sz="1400"/>
            </a:lvl3pPr>
            <a:lvl4pPr>
              <a:buClrTx/>
              <a:defRPr sz="1200"/>
            </a:lvl4pPr>
            <a:lvl5pPr>
              <a:buClrTx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Cincom Systems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495800" y="800101"/>
            <a:ext cx="3657600" cy="384572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0">
                <a:solidFill>
                  <a:srgbClr val="005DAB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14300"/>
            <a:ext cx="7704667" cy="571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544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806450"/>
            <a:ext cx="3981779" cy="394335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86400" y="817034"/>
            <a:ext cx="3657600" cy="3786717"/>
          </a:xfrm>
          <a:prstGeom prst="rect">
            <a:avLst/>
          </a:prstGeom>
          <a:solidFill>
            <a:srgbClr val="F47A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5638800" y="971550"/>
            <a:ext cx="2438400" cy="1885950"/>
          </a:xfrm>
          <a:noFill/>
        </p:spPr>
        <p:txBody>
          <a:bodyPr anchor="t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Black"/>
                <a:cs typeface="Segoe Black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1538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6400" y="800100"/>
            <a:ext cx="3505200" cy="382905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800100"/>
            <a:ext cx="3962399" cy="36576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799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71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00" y="123825"/>
            <a:ext cx="5334000" cy="514350"/>
          </a:xfrm>
          <a:prstGeom prst="rect">
            <a:avLst/>
          </a:prstGeom>
          <a:effectLst/>
        </p:spPr>
        <p:txBody>
          <a:bodyPr vert="horz" lIns="91438" tIns="45719" rIns="91438" bIns="45719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71551"/>
            <a:ext cx="7848600" cy="2390774"/>
          </a:xfrm>
          <a:prstGeom prst="rect">
            <a:avLst/>
          </a:prstGeom>
        </p:spPr>
        <p:txBody>
          <a:bodyPr vert="horz" lIns="91438" tIns="45719" rIns="91438" bIns="45719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48962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>
            <a:lvl1pPr indent="0" algn="l">
              <a:lnSpc>
                <a:spcPct val="100000"/>
              </a:lnSpc>
              <a:defRPr sz="700" b="0" i="0">
                <a:solidFill>
                  <a:schemeClr val="tx1"/>
                </a:solidFill>
                <a:effectLst/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© 2016 Cincom Systems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27801" y="4743450"/>
            <a:ext cx="413483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800" b="0" i="0">
                <a:solidFill>
                  <a:schemeClr val="tx1"/>
                </a:solidFill>
                <a:effectLst/>
                <a:latin typeface="Segoe Light"/>
                <a:cs typeface="Segoe Light"/>
              </a:defRPr>
            </a:lvl1pPr>
          </a:lstStyle>
          <a:p>
            <a:fld id="{D162AEAB-B7ED-4800-A894-32980E62A2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81000" cy="5143500"/>
          </a:xfrm>
          <a:prstGeom prst="rect">
            <a:avLst/>
          </a:prstGeom>
          <a:solidFill>
            <a:srgbClr val="005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6565900" y="0"/>
            <a:ext cx="2590800" cy="114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336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64" r:id="rId2"/>
    <p:sldLayoutId id="2147483861" r:id="rId3"/>
    <p:sldLayoutId id="2147483867" r:id="rId4"/>
    <p:sldLayoutId id="2147483840" r:id="rId5"/>
    <p:sldLayoutId id="2147483842" r:id="rId6"/>
    <p:sldLayoutId id="2147483843" r:id="rId7"/>
    <p:sldLayoutId id="2147483847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60" r:id="rId14"/>
    <p:sldLayoutId id="2147483865" r:id="rId15"/>
    <p:sldLayoutId id="2147483866" r:id="rId16"/>
    <p:sldLayoutId id="2147483875" r:id="rId17"/>
    <p:sldLayoutId id="2147483876" r:id="rId18"/>
    <p:sldLayoutId id="2147483871" r:id="rId19"/>
  </p:sldLayoutIdLst>
  <p:hf hdr="0" dt="0"/>
  <p:txStyles>
    <p:titleStyle>
      <a:lvl1pPr marL="0" indent="0" algn="l" defTabSz="457189" rtl="0" eaLnBrk="1" latinLnBrk="0" hangingPunct="1">
        <a:lnSpc>
          <a:spcPct val="100000"/>
        </a:lnSpc>
        <a:spcBef>
          <a:spcPct val="0"/>
        </a:spcBef>
        <a:buNone/>
        <a:defRPr sz="2800" b="0" i="0" kern="1200" cap="none">
          <a:ln w="3175" cmpd="sng">
            <a:noFill/>
          </a:ln>
          <a:solidFill>
            <a:schemeClr val="tx1"/>
          </a:solidFill>
          <a:effectLst/>
          <a:latin typeface="Segoe Light"/>
          <a:ea typeface="+mj-ea"/>
          <a:cs typeface="Segoe Light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3" indent="-285743" algn="l" defTabSz="457189" rtl="0" eaLnBrk="1" latinLnBrk="0" hangingPunct="1">
        <a:spcBef>
          <a:spcPts val="600"/>
        </a:spcBef>
        <a:spcAft>
          <a:spcPts val="600"/>
        </a:spcAft>
        <a:buClrTx/>
        <a:buSzPct val="100000"/>
        <a:buFont typeface="Arial"/>
        <a:buChar char="•"/>
        <a:defRPr sz="24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1pPr>
      <a:lvl2pPr marL="742931" indent="-285743" algn="l" defTabSz="457189" rtl="0" eaLnBrk="1" latinLnBrk="0" hangingPunct="1">
        <a:spcBef>
          <a:spcPts val="600"/>
        </a:spcBef>
        <a:spcAft>
          <a:spcPts val="600"/>
        </a:spcAft>
        <a:buClrTx/>
        <a:buSzPct val="100000"/>
        <a:buFont typeface="Arial"/>
        <a:buChar char="•"/>
        <a:defRPr sz="20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2pPr>
      <a:lvl3pPr marL="1200120" indent="-285743" algn="l" defTabSz="457189" rtl="0" eaLnBrk="1" latinLnBrk="0" hangingPunct="1">
        <a:spcBef>
          <a:spcPts val="600"/>
        </a:spcBef>
        <a:spcAft>
          <a:spcPts val="600"/>
        </a:spcAft>
        <a:buClrTx/>
        <a:buSzPct val="100000"/>
        <a:buFont typeface="Arial"/>
        <a:buChar char="•"/>
        <a:defRPr sz="18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3pPr>
      <a:lvl4pPr marL="1543012" indent="-171446" algn="l" defTabSz="457189" rtl="0" eaLnBrk="1" latinLnBrk="0" hangingPunct="1">
        <a:spcBef>
          <a:spcPts val="600"/>
        </a:spcBef>
        <a:spcAft>
          <a:spcPts val="600"/>
        </a:spcAft>
        <a:buClrTx/>
        <a:buSzPct val="100000"/>
        <a:buFont typeface="Arial"/>
        <a:buChar char="•"/>
        <a:defRPr sz="16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4pPr>
      <a:lvl5pPr marL="2000200" indent="-171446" algn="l" defTabSz="457189" rtl="0" eaLnBrk="1" latinLnBrk="0" hangingPunct="1">
        <a:spcBef>
          <a:spcPts val="600"/>
        </a:spcBef>
        <a:spcAft>
          <a:spcPts val="600"/>
        </a:spcAft>
        <a:buClrTx/>
        <a:buSzPct val="100000"/>
        <a:buFont typeface="Arial"/>
        <a:buChar char="•"/>
        <a:defRPr sz="14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200" y="1417402"/>
            <a:ext cx="5181600" cy="2514599"/>
          </a:xfrm>
        </p:spPr>
        <p:txBody>
          <a:bodyPr/>
          <a:lstStyle/>
          <a:p>
            <a:r>
              <a:rPr lang="en-US" sz="3200" dirty="0" smtClean="0"/>
              <a:t>More XP-</a:t>
            </a:r>
            <a:r>
              <a:rPr lang="en-US" sz="3200" dirty="0" err="1" smtClean="0"/>
              <a:t>rience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2400" dirty="0" smtClean="0"/>
              <a:t>What more have I learned</a:t>
            </a:r>
            <a:br>
              <a:rPr lang="en-US" sz="2400" dirty="0" smtClean="0"/>
            </a:br>
            <a:r>
              <a:rPr lang="en-US" sz="2400" dirty="0" smtClean="0"/>
              <a:t>about </a:t>
            </a:r>
            <a:r>
              <a:rPr lang="en-US" sz="2400" dirty="0" err="1" smtClean="0"/>
              <a:t>eXtreme</a:t>
            </a:r>
            <a:r>
              <a:rPr lang="en-US" sz="2400" dirty="0" smtClean="0"/>
              <a:t> Programming</a:t>
            </a:r>
            <a:br>
              <a:rPr lang="en-US" sz="2400" dirty="0" smtClean="0"/>
            </a:br>
            <a:r>
              <a:rPr lang="en-US" sz="2400" dirty="0" smtClean="0"/>
              <a:t>in the last 15 years?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By </a:t>
            </a:r>
            <a:r>
              <a:rPr lang="de-DE" sz="1800" dirty="0" smtClean="0"/>
              <a:t>Niall Ross, Cincom Systems</a:t>
            </a:r>
            <a:br>
              <a:rPr lang="de-DE" sz="1800" dirty="0" smtClean="0"/>
            </a:br>
            <a:r>
              <a:rPr lang="de-DE" sz="1800" dirty="0" smtClean="0"/>
              <a:t>@cincomsmalltalk (Twitter)</a:t>
            </a: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>#ESUG16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30" r="463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1504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831850"/>
            <a:ext cx="5822576" cy="3657600"/>
          </a:xfrm>
        </p:spPr>
        <p:txBody>
          <a:bodyPr/>
          <a:lstStyle/>
          <a:p>
            <a:r>
              <a:rPr lang="en-US" sz="2000" dirty="0" smtClean="0">
                <a:solidFill>
                  <a:srgbClr val="005DAB"/>
                </a:solidFill>
              </a:rPr>
              <a:t>“Solve the problem to understand the problem” </a:t>
            </a:r>
            <a:r>
              <a:rPr lang="en-US" sz="2000" dirty="0" smtClean="0"/>
              <a:t>- 	makes writing initial tests hard as well</a:t>
            </a:r>
            <a:endParaRPr lang="en-US" sz="2000" dirty="0"/>
          </a:p>
          <a:p>
            <a:pPr marL="285743" indent="-285743">
              <a:buFont typeface="Arial"/>
              <a:buChar char="•"/>
            </a:pPr>
            <a:r>
              <a:rPr lang="en-US" dirty="0" smtClean="0"/>
              <a:t>Early tests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Script in a test, not a workspace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Agree a test, not words</a:t>
            </a:r>
          </a:p>
          <a:p>
            <a:pPr marL="285743" indent="-285743">
              <a:buFont typeface="Arial"/>
              <a:buChar char="•"/>
            </a:pPr>
            <a:r>
              <a:rPr lang="en-US" dirty="0" smtClean="0"/>
              <a:t>A test framework is empowering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when you add fresh tests, think:  </a:t>
            </a:r>
            <a:r>
              <a:rPr lang="en-US" dirty="0" err="1" smtClean="0"/>
              <a:t>refactor</a:t>
            </a:r>
            <a:r>
              <a:rPr lang="en-US" dirty="0" smtClean="0"/>
              <a:t> test framework?</a:t>
            </a:r>
            <a:endParaRPr lang="en-US" dirty="0"/>
          </a:p>
          <a:p>
            <a:pPr marL="285743" indent="-285743">
              <a:buFont typeface="Arial"/>
              <a:buChar char="•"/>
            </a:pPr>
            <a:r>
              <a:rPr lang="en-US" dirty="0" smtClean="0"/>
              <a:t>Tests you don’t work on right away?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nagging tests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err="1" smtClean="0"/>
              <a:t>aspirational</a:t>
            </a:r>
            <a:r>
              <a:rPr lang="en-US" dirty="0" smtClean="0"/>
              <a:t> tests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Test-Driven Development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 smtClean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7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99" y="800100"/>
            <a:ext cx="4410379" cy="3657600"/>
          </a:xfrm>
        </p:spPr>
        <p:txBody>
          <a:bodyPr/>
          <a:lstStyle/>
          <a:p>
            <a:r>
              <a:rPr lang="en-US" sz="2000" dirty="0" smtClean="0">
                <a:solidFill>
                  <a:srgbClr val="005DAB"/>
                </a:solidFill>
              </a:rPr>
              <a:t>Humans are not that good at it</a:t>
            </a:r>
            <a:endParaRPr lang="en-US" sz="2000" dirty="0">
              <a:solidFill>
                <a:srgbClr val="005DAB"/>
              </a:solidFill>
            </a:endParaRPr>
          </a:p>
          <a:p>
            <a:pPr marL="285743" indent="-285743">
              <a:buFont typeface="Arial"/>
              <a:buChar char="•"/>
            </a:pPr>
            <a:r>
              <a:rPr lang="en-US" dirty="0" smtClean="0"/>
              <a:t>Smalltalk pushes the boundary of what you can do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Fight the problem, not the language</a:t>
            </a:r>
            <a:endParaRPr lang="en-US" dirty="0"/>
          </a:p>
          <a:p>
            <a:pPr marL="285743" indent="-285743">
              <a:buFont typeface="Arial"/>
              <a:buChar char="•"/>
            </a:pPr>
            <a:r>
              <a:rPr lang="en-US" dirty="0" err="1" smtClean="0"/>
              <a:t>eXtreme</a:t>
            </a:r>
            <a:r>
              <a:rPr lang="en-US" dirty="0" smtClean="0"/>
              <a:t> Programming does the same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Make it run (wrong!)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Make it right (less wrong!)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Make it fast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</a:p>
          <a:p>
            <a:pPr marL="285743" indent="-285743"/>
            <a:r>
              <a:rPr lang="en-US" dirty="0" smtClean="0"/>
              <a:t>I get by with a little help from my friends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pair-program – as much as you can (bear)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ESUG 2016.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Programming is not that easy</a:t>
            </a:r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 smtClean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52" y="0"/>
            <a:ext cx="2822448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10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83" t="9389"/>
          <a:stretch/>
        </p:blipFill>
        <p:spPr>
          <a:xfrm flipH="1">
            <a:off x="373348" y="-6724"/>
            <a:ext cx="8770652" cy="5150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98" y="304801"/>
            <a:ext cx="3059083" cy="31090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3347" y="-6724"/>
            <a:ext cx="5102295" cy="5150224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Thank You!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82619" y="956747"/>
            <a:ext cx="6884894" cy="3361764"/>
          </a:xfrm>
        </p:spPr>
        <p:txBody>
          <a:bodyPr/>
          <a:lstStyle/>
          <a:p>
            <a:pPr lvl="0">
              <a:defRPr sz="1800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Suzanne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Fortman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</a:rPr>
              <a:t>Program Director / Engineering Manager</a:t>
            </a:r>
            <a:br>
              <a:rPr lang="en-US" sz="1600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sfortman@cincom.com</a:t>
            </a:r>
            <a:b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@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SuzCST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(Twitter)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 sz="1800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Arden Thomas </a:t>
            </a:r>
            <a:br>
              <a:rPr lang="en-US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600" i="1" dirty="0">
                <a:solidFill>
                  <a:schemeClr val="bg2">
                    <a:lumMod val="50000"/>
                  </a:schemeClr>
                </a:solidFill>
              </a:rPr>
              <a:t>Product Manager</a:t>
            </a:r>
            <a:br>
              <a:rPr lang="en-US" sz="1600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athomas@cincom.com</a:t>
            </a:r>
            <a:b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@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ArdenTCST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Tw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itter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>
              <a:defRPr sz="1800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Niall Ross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Senior Research Engineer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nross@cincom.com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cincomsmalltalk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(Twitter)</a:t>
            </a:r>
          </a:p>
          <a:p>
            <a:pPr>
              <a:defRPr sz="1800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 smtClean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1504950"/>
            <a:ext cx="3880246" cy="3505200"/>
          </a:xfrm>
          <a:prstGeom prst="rect">
            <a:avLst/>
          </a:prstGeom>
        </p:spPr>
        <p:txBody>
          <a:bodyPr vert="horz" lIns="51421" tIns="25715" rIns="51421" bIns="25715" rtlCol="0">
            <a:normAutofit/>
          </a:bodyPr>
          <a:lstStyle>
            <a:lvl1pPr marL="0" indent="0" algn="l" defTabSz="91408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035" indent="0" algn="l" defTabSz="914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082" indent="0" algn="l" defTabSz="914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124" indent="0" algn="l" defTabSz="914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165" indent="0" algn="l" defTabSz="914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5214" indent="0" algn="l" defTabSz="914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46" indent="0" algn="l" defTabSz="914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80" indent="0" algn="l" defTabSz="914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15" indent="0" algn="l" defTabSz="914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FF9900"/>
              </a:solidFill>
              <a:latin typeface="Segoe Light"/>
              <a:cs typeface="Segoe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582" y="1378336"/>
            <a:ext cx="4206619" cy="959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6660" y="1504949"/>
            <a:ext cx="5440918" cy="83316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l" defTabSz="9142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5DAB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2800"/>
              </a:lnSpc>
            </a:pPr>
            <a:endParaRPr lang="de-DE" sz="2500" dirty="0">
              <a:solidFill>
                <a:schemeClr val="tx1"/>
              </a:solidFill>
              <a:latin typeface="Segoe Light"/>
              <a:cs typeface="Segoe Light"/>
            </a:endParaRPr>
          </a:p>
          <a:p>
            <a:pPr>
              <a:lnSpc>
                <a:spcPts val="2800"/>
              </a:lnSpc>
            </a:pPr>
            <a:r>
              <a:rPr lang="de-DE" sz="2500" dirty="0" smtClean="0">
                <a:solidFill>
                  <a:schemeClr val="tx1"/>
                </a:solidFill>
                <a:latin typeface="Segoe Light"/>
                <a:cs typeface="Segoe Light"/>
              </a:rPr>
              <a:t>The core of eXtreme Programming</a:t>
            </a:r>
            <a:endParaRPr lang="de-DE" sz="2500" dirty="0">
              <a:solidFill>
                <a:schemeClr val="tx1"/>
              </a:solidFill>
              <a:latin typeface="Segoe Light"/>
              <a:cs typeface="Segoe Ligh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9597" y="2470628"/>
            <a:ext cx="6029408" cy="2385682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Segoe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Segoe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Segoe 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Segoe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/>
              <a:buChar char="•"/>
            </a:pPr>
            <a:r>
              <a:rPr lang="de-DE" sz="2000" dirty="0" smtClean="0"/>
              <a:t>Test-driven development</a:t>
            </a:r>
            <a:endParaRPr lang="de-DE" sz="2000" dirty="0"/>
          </a:p>
          <a:p>
            <a:pPr lvl="1">
              <a:buFont typeface="Arial"/>
              <a:buChar char="•"/>
            </a:pPr>
            <a:r>
              <a:rPr lang="de-DE" sz="2000" dirty="0" smtClean="0"/>
              <a:t>Refactoring</a:t>
            </a:r>
            <a:endParaRPr lang="de-DE" sz="2000" dirty="0"/>
          </a:p>
          <a:p>
            <a:pPr lvl="1">
              <a:buFont typeface="Arial"/>
              <a:buChar char="•"/>
            </a:pPr>
            <a:r>
              <a:rPr lang="de-DE" sz="2000" dirty="0" smtClean="0"/>
              <a:t>Pair-programming</a:t>
            </a:r>
          </a:p>
          <a:p>
            <a:pPr lvl="2"/>
            <a:r>
              <a:rPr lang="de-DE" sz="1600" dirty="0" smtClean="0"/>
              <a:t>Tools</a:t>
            </a:r>
          </a:p>
          <a:p>
            <a:pPr lvl="2"/>
            <a:r>
              <a:rPr lang="de-DE" sz="1600" dirty="0" smtClean="0"/>
              <a:t>Psychology</a:t>
            </a:r>
          </a:p>
          <a:p>
            <a:pPr lvl="2"/>
            <a:endParaRPr lang="de-DE" sz="1600" dirty="0" smtClean="0"/>
          </a:p>
          <a:p>
            <a:pPr>
              <a:buNone/>
            </a:pPr>
            <a:r>
              <a:rPr lang="de-DE" sz="2400" dirty="0" smtClean="0"/>
              <a:t>	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(which I will now talk about in reverse order)</a:t>
            </a:r>
          </a:p>
        </p:txBody>
      </p:sp>
      <p:pic>
        <p:nvPicPr>
          <p:cNvPr id="7" name="Picture 6" descr="EdinburghSunset.jpg"/>
          <p:cNvPicPr>
            <a:picLocks noChangeAspect="1"/>
          </p:cNvPicPr>
          <p:nvPr/>
        </p:nvPicPr>
        <p:blipFill>
          <a:blip r:embed="rId3" cstate="print"/>
          <a:srcRect b="39216"/>
          <a:stretch>
            <a:fillRect/>
          </a:stretch>
        </p:blipFill>
        <p:spPr>
          <a:xfrm>
            <a:off x="0" y="-5475"/>
            <a:ext cx="9144000" cy="18174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3906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 descr="Bewildered office cartoon for Niall tif file.tif"/>
          <p:cNvPicPr>
            <a:picLocks noChangeAspect="1"/>
          </p:cNvPicPr>
          <p:nvPr/>
        </p:nvPicPr>
        <p:blipFill>
          <a:blip r:embed="rId3" cstate="print"/>
          <a:srcRect t="39888" b="8571"/>
          <a:stretch>
            <a:fillRect/>
          </a:stretch>
        </p:blipFill>
        <p:spPr>
          <a:xfrm>
            <a:off x="2074686" y="-5893"/>
            <a:ext cx="7061625" cy="514681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5171" y="114300"/>
            <a:ext cx="7620000" cy="514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first IT cartoon</a:t>
            </a:r>
            <a:br>
              <a:rPr lang="en-US" dirty="0" smtClean="0"/>
            </a:br>
            <a:r>
              <a:rPr lang="en-US" dirty="0" smtClean="0"/>
              <a:t>I ever saw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77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831850"/>
            <a:ext cx="7130282" cy="3657600"/>
          </a:xfrm>
        </p:spPr>
        <p:txBody>
          <a:bodyPr/>
          <a:lstStyle/>
          <a:p>
            <a:r>
              <a:rPr lang="en-US" sz="2000" dirty="0" smtClean="0">
                <a:solidFill>
                  <a:srgbClr val="005DAB"/>
                </a:solidFill>
              </a:rPr>
              <a:t>Pair-program all the time?  Maybe not.</a:t>
            </a:r>
            <a:endParaRPr lang="en-US" sz="2000" dirty="0">
              <a:solidFill>
                <a:srgbClr val="005DAB"/>
              </a:solidFill>
            </a:endParaRPr>
          </a:p>
          <a:p>
            <a:pPr marL="285743" indent="-285743">
              <a:buFont typeface="Arial"/>
              <a:buChar char="•"/>
            </a:pPr>
            <a:r>
              <a:rPr lang="en-US" dirty="0" smtClean="0"/>
              <a:t>There are two temperaments: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Introvert:  gains energy when alone, expends it when with others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Extrovert: gains energy from others, loses it when alone</a:t>
            </a:r>
          </a:p>
          <a:p>
            <a:pPr marL="742932" lvl="1" indent="-285743"/>
            <a:r>
              <a:rPr lang="en-US" dirty="0" smtClean="0"/>
              <a:t>Some </a:t>
            </a:r>
            <a:r>
              <a:rPr lang="en-US" dirty="0" err="1" smtClean="0"/>
              <a:t>Smalltalkers</a:t>
            </a:r>
            <a:r>
              <a:rPr lang="en-US" dirty="0" smtClean="0"/>
              <a:t> are talkative, not shy of airing opinions – yet are introverts</a:t>
            </a:r>
            <a:endParaRPr lang="en-US" dirty="0"/>
          </a:p>
          <a:p>
            <a:pPr marL="285743" indent="-285743">
              <a:buFont typeface="Arial"/>
              <a:buChar char="•"/>
            </a:pPr>
            <a:r>
              <a:rPr lang="en-US" dirty="0" smtClean="0"/>
              <a:t>Make some minimum obligatory: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Replace all one-one discussions / reports with pair-programming sessions</a:t>
            </a:r>
          </a:p>
          <a:p>
            <a:pPr marL="1200121" lvl="2" indent="-285743">
              <a:buFont typeface="Arial"/>
              <a:buChar char="•"/>
            </a:pPr>
            <a:r>
              <a:rPr lang="en-US" dirty="0" smtClean="0"/>
              <a:t>If you pair-program with someone regularly, you’ll know their progress</a:t>
            </a:r>
          </a:p>
          <a:p>
            <a:pPr marL="1200121" lvl="2" indent="-285743">
              <a:buFont typeface="Arial"/>
              <a:buChar char="•"/>
            </a:pPr>
            <a:r>
              <a:rPr lang="en-US" dirty="0" smtClean="0"/>
              <a:t>Thou </a:t>
            </a:r>
            <a:r>
              <a:rPr lang="en-US" dirty="0" err="1" smtClean="0"/>
              <a:t>shalt</a:t>
            </a:r>
            <a:r>
              <a:rPr lang="en-US" dirty="0" smtClean="0"/>
              <a:t> pair for at least X hours per week</a:t>
            </a:r>
          </a:p>
          <a:p>
            <a:pPr marL="1200121" lvl="2" indent="-285743">
              <a:buFont typeface="Arial"/>
              <a:buChar char="•"/>
            </a:pPr>
            <a:r>
              <a:rPr lang="en-US" dirty="0" smtClean="0"/>
              <a:t>Suggest a vague length - a “we can end after”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we need some Pair-programming – how much?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90266" y="4748766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 smtClean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7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831850"/>
            <a:ext cx="7130282" cy="3657600"/>
          </a:xfrm>
        </p:spPr>
        <p:txBody>
          <a:bodyPr/>
          <a:lstStyle/>
          <a:p>
            <a:pPr marL="285743" indent="-285743">
              <a:buFont typeface="Arial"/>
              <a:buChar char="•"/>
            </a:pPr>
            <a:r>
              <a:rPr lang="en-US" dirty="0" smtClean="0"/>
              <a:t>Sharing knowledge on a common task: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Domain expert with code expert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Experts in two required frameworks</a:t>
            </a:r>
          </a:p>
          <a:p>
            <a:pPr marL="285743" indent="-285743">
              <a:buFont typeface="Arial"/>
              <a:buChar char="•"/>
            </a:pPr>
            <a:r>
              <a:rPr lang="en-US" dirty="0" smtClean="0"/>
              <a:t>Leader and follower: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Old-timer with newbie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Handover</a:t>
            </a:r>
          </a:p>
          <a:p>
            <a:pPr marL="285743" indent="-285743">
              <a:buFont typeface="Arial"/>
              <a:buChar char="•"/>
            </a:pPr>
            <a:r>
              <a:rPr lang="en-US" dirty="0" smtClean="0"/>
              <a:t>Equal in skill, not in temperament: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Innovator versus completer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Clean-code versus get-it-working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Cloners, </a:t>
            </a:r>
            <a:r>
              <a:rPr lang="en-US" dirty="0" err="1" smtClean="0"/>
              <a:t>overriders</a:t>
            </a:r>
            <a:r>
              <a:rPr lang="en-US" dirty="0" smtClean="0"/>
              <a:t> and respecters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48962" y="4743450"/>
            <a:ext cx="2285999" cy="273844"/>
          </a:xfrm>
        </p:spPr>
        <p:txBody>
          <a:bodyPr/>
          <a:lstStyle/>
          <a:p>
            <a:r>
              <a:rPr lang="en-US" dirty="0"/>
              <a:t>©2016 </a:t>
            </a:r>
            <a:r>
              <a:rPr lang="en-US" dirty="0" err="1"/>
              <a:t>Cincom</a:t>
            </a:r>
            <a:r>
              <a:rPr lang="en-US" dirty="0"/>
              <a:t> </a:t>
            </a:r>
            <a:r>
              <a:rPr lang="en-US" dirty="0" smtClean="0"/>
              <a:t>Systems </a:t>
            </a:r>
            <a:r>
              <a:rPr lang="en-US" dirty="0"/>
              <a:t>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Unequal and equal pairings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 smtClean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7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99" y="3263165"/>
            <a:ext cx="7130282" cy="1375189"/>
          </a:xfrm>
        </p:spPr>
        <p:txBody>
          <a:bodyPr/>
          <a:lstStyle/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“</a:t>
            </a:r>
            <a:r>
              <a:rPr lang="de-DE" sz="2000" dirty="0"/>
              <a:t>The combative engagement of creative </a:t>
            </a:r>
            <a:r>
              <a:rPr lang="de-DE" sz="2000" dirty="0" smtClean="0"/>
              <a:t>intellects“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“</a:t>
            </a:r>
            <a:r>
              <a:rPr lang="de-DE" sz="2000" dirty="0"/>
              <a:t>The creative engagement of combative intellects“</a:t>
            </a:r>
          </a:p>
          <a:p>
            <a:pPr lvl="1"/>
            <a:r>
              <a:rPr lang="de-DE" sz="2000" dirty="0"/>
              <a:t>	</a:t>
            </a:r>
            <a:r>
              <a:rPr lang="de-DE" sz="2000" dirty="0" smtClean="0"/>
              <a:t>Which </a:t>
            </a:r>
            <a:r>
              <a:rPr lang="de-DE" sz="2000" dirty="0"/>
              <a:t>will it be this time?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48962" y="4743450"/>
            <a:ext cx="2285999" cy="273844"/>
          </a:xfrm>
        </p:spPr>
        <p:txBody>
          <a:bodyPr/>
          <a:lstStyle/>
          <a:p>
            <a:r>
              <a:rPr lang="en-US" dirty="0"/>
              <a:t>©2016 </a:t>
            </a:r>
            <a:r>
              <a:rPr lang="en-US" dirty="0" err="1"/>
              <a:t>Cincom</a:t>
            </a:r>
            <a:r>
              <a:rPr lang="en-US" dirty="0"/>
              <a:t> </a:t>
            </a:r>
            <a:r>
              <a:rPr lang="en-US" dirty="0" smtClean="0"/>
              <a:t>Systems </a:t>
            </a:r>
            <a:r>
              <a:rPr lang="en-US" dirty="0"/>
              <a:t>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2800"/>
              </a:lnSpc>
            </a:pPr>
            <a:r>
              <a:rPr lang="de-DE" dirty="0"/>
              <a:t>Persuading the paired programmer to try your idea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 smtClean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  <p:pic>
        <p:nvPicPr>
          <p:cNvPr id="8" name="Picture 7" descr="Swift kick in the butt cartoon.jpg"/>
          <p:cNvPicPr>
            <a:picLocks noChangeAspect="1"/>
          </p:cNvPicPr>
          <p:nvPr/>
        </p:nvPicPr>
        <p:blipFill>
          <a:blip r:embed="rId3" cstate="print"/>
          <a:srcRect l="2183" t="13661" b="5464"/>
          <a:stretch>
            <a:fillRect/>
          </a:stretch>
        </p:blipFill>
        <p:spPr>
          <a:xfrm>
            <a:off x="586408" y="556596"/>
            <a:ext cx="8193049" cy="27065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78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99" y="831850"/>
            <a:ext cx="7820426" cy="3657600"/>
          </a:xfrm>
        </p:spPr>
        <p:txBody>
          <a:bodyPr/>
          <a:lstStyle/>
          <a:p>
            <a:r>
              <a:rPr lang="en-US" sz="2000" dirty="0" smtClean="0">
                <a:solidFill>
                  <a:srgbClr val="005DAB"/>
                </a:solidFill>
              </a:rPr>
              <a:t>Any </a:t>
            </a:r>
            <a:r>
              <a:rPr lang="en-US" sz="2000" i="1" dirty="0" smtClean="0">
                <a:solidFill>
                  <a:srgbClr val="005DAB"/>
                </a:solidFill>
              </a:rPr>
              <a:t>good</a:t>
            </a:r>
            <a:r>
              <a:rPr lang="en-US" sz="2000" dirty="0" smtClean="0">
                <a:solidFill>
                  <a:srgbClr val="005DAB"/>
                </a:solidFill>
              </a:rPr>
              <a:t> reasons</a:t>
            </a:r>
            <a:endParaRPr lang="en-US" sz="2000" dirty="0">
              <a:solidFill>
                <a:srgbClr val="005DAB"/>
              </a:solidFill>
            </a:endParaRPr>
          </a:p>
          <a:p>
            <a:pPr marL="285743" indent="-285743">
              <a:buFont typeface="Arial"/>
              <a:buChar char="•"/>
            </a:pPr>
            <a:r>
              <a:rPr lang="en-US" dirty="0" smtClean="0"/>
              <a:t>Trivial reasons to delay or halt-resume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err="1" smtClean="0"/>
              <a:t>Refamiliarise</a:t>
            </a:r>
            <a:r>
              <a:rPr lang="en-US" dirty="0" smtClean="0"/>
              <a:t> with area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Clean-up</a:t>
            </a:r>
          </a:p>
          <a:p>
            <a:pPr marL="285743" indent="-285743">
              <a:buFont typeface="Arial"/>
              <a:buChar char="•"/>
            </a:pPr>
            <a:r>
              <a:rPr lang="en-US" dirty="0" smtClean="0"/>
              <a:t>Design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Think and talk at the same time?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Avoid tunnel vision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“Blessed is the man who, having nothing to say, refrains from giving long-winded evidence of the fact.”</a:t>
            </a:r>
          </a:p>
          <a:p>
            <a:pPr marL="285743" indent="-285743">
              <a:buFont typeface="Arial"/>
              <a:buChar char="•"/>
            </a:pPr>
            <a:r>
              <a:rPr lang="en-US" dirty="0" smtClean="0"/>
              <a:t>And finally, the worst reason of all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“When pairing, if I’m driving, I can’t be lazy.”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and why </a:t>
            </a:r>
            <a:r>
              <a:rPr lang="en-US" i="1" dirty="0" smtClean="0"/>
              <a:t>should</a:t>
            </a:r>
            <a:r>
              <a:rPr lang="en-US" dirty="0" smtClean="0"/>
              <a:t> one not pair-program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 smtClean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7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831850"/>
            <a:ext cx="7130282" cy="3657600"/>
          </a:xfrm>
        </p:spPr>
        <p:txBody>
          <a:bodyPr/>
          <a:lstStyle/>
          <a:p>
            <a:r>
              <a:rPr lang="en-US" sz="2000" dirty="0" smtClean="0">
                <a:solidFill>
                  <a:srgbClr val="005DAB"/>
                </a:solidFill>
              </a:rPr>
              <a:t>And I thought </a:t>
            </a:r>
            <a:r>
              <a:rPr lang="en-US" sz="2000" i="1" u="sng" dirty="0" smtClean="0">
                <a:solidFill>
                  <a:srgbClr val="005DAB"/>
                </a:solidFill>
              </a:rPr>
              <a:t>I</a:t>
            </a:r>
            <a:r>
              <a:rPr lang="en-US" sz="2000" dirty="0" smtClean="0">
                <a:solidFill>
                  <a:srgbClr val="005DAB"/>
                </a:solidFill>
              </a:rPr>
              <a:t> had learned little in fifteen years !</a:t>
            </a:r>
            <a:endParaRPr lang="en-US" sz="2000" dirty="0">
              <a:solidFill>
                <a:srgbClr val="005DAB"/>
              </a:solidFill>
            </a:endParaRPr>
          </a:p>
          <a:p>
            <a:pPr marL="285743" indent="-285743">
              <a:buFont typeface="Arial"/>
              <a:buChar char="•"/>
            </a:pPr>
            <a:r>
              <a:rPr lang="en-US" dirty="0" smtClean="0"/>
              <a:t>15 years ago, my team of 6 pair/multi-programmed with: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NetMeeting (Windows only, otherwise good:  instant, set-up, easy mouse handover)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Headsets with boom microphones (clean sound quality) on conference calls (robust)</a:t>
            </a:r>
            <a:endParaRPr lang="en-US" dirty="0"/>
          </a:p>
          <a:p>
            <a:pPr marL="285743" indent="-285743">
              <a:buFont typeface="Arial"/>
              <a:buChar char="•"/>
            </a:pPr>
            <a:r>
              <a:rPr lang="en-US" dirty="0" smtClean="0"/>
              <a:t>Today, in mostly-smaller teams, I pair-program with: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Basic Skype (no mouse or keyboard sharing) or </a:t>
            </a:r>
            <a:r>
              <a:rPr lang="en-US" dirty="0" err="1" smtClean="0"/>
              <a:t>Lyncs</a:t>
            </a:r>
            <a:r>
              <a:rPr lang="en-US" dirty="0" smtClean="0"/>
              <a:t> (no Mac as yet)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WebEx or </a:t>
            </a:r>
            <a:r>
              <a:rPr lang="en-US" dirty="0" err="1" smtClean="0"/>
              <a:t>TeamViewer</a:t>
            </a:r>
            <a:r>
              <a:rPr lang="en-US" dirty="0" smtClean="0"/>
              <a:t> (mouse-sharing not quite as easy as NetMeeting)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VNC (good, needs both client and server to pair, takes a bit of set-up)</a:t>
            </a:r>
          </a:p>
          <a:p>
            <a:pPr marL="742932" lvl="1" indent="-285743"/>
            <a:r>
              <a:rPr lang="en-US" dirty="0" smtClean="0"/>
              <a:t>and (often)</a:t>
            </a:r>
          </a:p>
          <a:p>
            <a:pPr marL="742932" lvl="1" indent="-285743">
              <a:buFont typeface="Arial" pitchFamily="34" charset="0"/>
              <a:buChar char="•"/>
            </a:pPr>
            <a:r>
              <a:rPr lang="en-US" dirty="0" smtClean="0"/>
              <a:t>microphones embedded in the computer, carried over (less reliable) Skype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Screen-sharing Tools for Pair-programming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 smtClean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7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99" y="831850"/>
            <a:ext cx="5515215" cy="3657600"/>
          </a:xfrm>
        </p:spPr>
        <p:txBody>
          <a:bodyPr/>
          <a:lstStyle/>
          <a:p>
            <a:r>
              <a:rPr lang="en-US" sz="2000" dirty="0" smtClean="0">
                <a:solidFill>
                  <a:srgbClr val="005DAB"/>
                </a:solidFill>
              </a:rPr>
              <a:t>Anything I do more of than I did 15 years ago?</a:t>
            </a:r>
            <a:endParaRPr lang="en-US" sz="2000" dirty="0">
              <a:solidFill>
                <a:srgbClr val="005DAB"/>
              </a:solidFill>
            </a:endParaRPr>
          </a:p>
          <a:p>
            <a:pPr marL="285743" indent="-285743">
              <a:buFont typeface="Arial"/>
              <a:buChar char="•"/>
            </a:pPr>
            <a:r>
              <a:rPr lang="en-US" dirty="0" smtClean="0"/>
              <a:t>Inline method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Convert calling chain into one method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Re-break it into methods chunking the </a:t>
            </a:r>
            <a:r>
              <a:rPr lang="en-US" dirty="0" err="1" smtClean="0"/>
              <a:t>behaviour</a:t>
            </a:r>
            <a:r>
              <a:rPr lang="en-US" dirty="0" smtClean="0"/>
              <a:t> differently</a:t>
            </a:r>
          </a:p>
          <a:p>
            <a:pPr marL="285743" indent="-285743">
              <a:buFont typeface="Arial"/>
              <a:buChar char="•"/>
            </a:pPr>
            <a:r>
              <a:rPr lang="en-US" dirty="0" smtClean="0"/>
              <a:t>Add/remove parameter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Usually adding – </a:t>
            </a:r>
            <a:r>
              <a:rPr lang="en-US" dirty="0" err="1" smtClean="0"/>
              <a:t>behaviour</a:t>
            </a:r>
            <a:r>
              <a:rPr lang="en-US" dirty="0" smtClean="0"/>
              <a:t> migrates upward, state downward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Removing - </a:t>
            </a:r>
            <a:r>
              <a:rPr lang="en-US" dirty="0" err="1" smtClean="0"/>
              <a:t>behaviour</a:t>
            </a:r>
            <a:r>
              <a:rPr lang="en-US" dirty="0" smtClean="0"/>
              <a:t> migrates from parameter to state</a:t>
            </a:r>
            <a:endParaRPr lang="en-US" dirty="0"/>
          </a:p>
          <a:p>
            <a:pPr marL="285743" indent="-285743">
              <a:buFont typeface="Arial"/>
              <a:buChar char="•"/>
            </a:pPr>
            <a:r>
              <a:rPr lang="en-US" dirty="0" smtClean="0"/>
              <a:t>Convert to Sibling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Great when you (rarely) need it</a:t>
            </a:r>
          </a:p>
          <a:p>
            <a:pPr marL="742932" lvl="1" indent="-285743">
              <a:buFont typeface="Arial"/>
              <a:buChar char="•"/>
            </a:pPr>
            <a:r>
              <a:rPr lang="en-US" dirty="0" smtClean="0"/>
              <a:t>I’m sure the UI could be clearer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Refactoring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 smtClean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7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14212</TotalTime>
  <Words>708</Words>
  <Application>Microsoft Office PowerPoint</Application>
  <PresentationFormat>On-screen Show (16:9)</PresentationFormat>
  <Paragraphs>135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Parallax</vt:lpstr>
      <vt:lpstr>More XP-rience: What more have I learned about eXtreme Programming in the last 15 years?  By Niall Ross, Cincom Systems @cincomsmalltalk (Twitter) #ESUG16</vt:lpstr>
      <vt:lpstr>Slide 2</vt:lpstr>
      <vt:lpstr>The first IT cartoon I ever saw</vt:lpstr>
      <vt:lpstr>So we need some Pair-programming – how much?</vt:lpstr>
      <vt:lpstr>Unequal and equal pairings</vt:lpstr>
      <vt:lpstr>Persuading the paired programmer to try your idea</vt:lpstr>
      <vt:lpstr>When and why should one not pair-program</vt:lpstr>
      <vt:lpstr>Screen-sharing Tools for Pair-programming</vt:lpstr>
      <vt:lpstr>Refactoring</vt:lpstr>
      <vt:lpstr>Test-Driven Development</vt:lpstr>
      <vt:lpstr>Programming is not that easy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Lovejoy, Jessica</dc:creator>
  <cp:lastModifiedBy>Niall</cp:lastModifiedBy>
  <cp:revision>782</cp:revision>
  <cp:lastPrinted>2015-09-29T14:44:37Z</cp:lastPrinted>
  <dcterms:created xsi:type="dcterms:W3CDTF">2015-01-07T17:02:50Z</dcterms:created>
  <dcterms:modified xsi:type="dcterms:W3CDTF">2016-08-25T14:37:25Z</dcterms:modified>
</cp:coreProperties>
</file>