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Default Extension="xls" ContentType="application/vnd.ms-exce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1"/>
  </p:notesMasterIdLst>
  <p:sldIdLst>
    <p:sldId id="256" r:id="rId2"/>
    <p:sldId id="261" r:id="rId3"/>
    <p:sldId id="257" r:id="rId4"/>
    <p:sldId id="262" r:id="rId5"/>
    <p:sldId id="258" r:id="rId6"/>
    <p:sldId id="259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11" d="100"/>
          <a:sy n="111" d="100"/>
        </p:scale>
        <p:origin x="-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24179-CE16-7A41-BA6A-60409BF7415A}" type="datetimeFigureOut">
              <a:rPr lang="en-US" smtClean="0"/>
              <a:pPr/>
              <a:t>8/24/11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4CFA0-9A31-A643-B735-A948EFC94DE3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4CFA0-9A31-A643-B735-A948EFC94DE3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9B25-8879-B747-ABD9-1DC5A912AB0A}" type="datetimeFigureOut">
              <a:rPr lang="en-US" smtClean="0"/>
              <a:pPr/>
              <a:t>8/24/11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BC7F-B4B6-7E43-AA7E-AF63BEEB161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9B25-8879-B747-ABD9-1DC5A912AB0A}" type="datetimeFigureOut">
              <a:rPr lang="en-US" smtClean="0"/>
              <a:pPr/>
              <a:t>8/24/11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BC7F-B4B6-7E43-AA7E-AF63BEEB161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9B25-8879-B747-ABD9-1DC5A912AB0A}" type="datetimeFigureOut">
              <a:rPr lang="en-US" smtClean="0"/>
              <a:pPr/>
              <a:t>8/24/11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BC7F-B4B6-7E43-AA7E-AF63BEEB161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9B25-8879-B747-ABD9-1DC5A912AB0A}" type="datetimeFigureOut">
              <a:rPr lang="en-US" smtClean="0"/>
              <a:pPr/>
              <a:t>8/24/11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BC7F-B4B6-7E43-AA7E-AF63BEEB161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9B25-8879-B747-ABD9-1DC5A912AB0A}" type="datetimeFigureOut">
              <a:rPr lang="en-US" smtClean="0"/>
              <a:pPr/>
              <a:t>8/24/11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BC7F-B4B6-7E43-AA7E-AF63BEEB161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9B25-8879-B747-ABD9-1DC5A912AB0A}" type="datetimeFigureOut">
              <a:rPr lang="en-US" smtClean="0"/>
              <a:pPr/>
              <a:t>8/24/11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BC7F-B4B6-7E43-AA7E-AF63BEEB161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9B25-8879-B747-ABD9-1DC5A912AB0A}" type="datetimeFigureOut">
              <a:rPr lang="en-US" smtClean="0"/>
              <a:pPr/>
              <a:t>8/24/11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BC7F-B4B6-7E43-AA7E-AF63BEEB161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9B25-8879-B747-ABD9-1DC5A912AB0A}" type="datetimeFigureOut">
              <a:rPr lang="en-US" smtClean="0"/>
              <a:pPr/>
              <a:t>8/24/11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BC7F-B4B6-7E43-AA7E-AF63BEEB161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9B25-8879-B747-ABD9-1DC5A912AB0A}" type="datetimeFigureOut">
              <a:rPr lang="en-US" smtClean="0"/>
              <a:pPr/>
              <a:t>8/24/11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BC7F-B4B6-7E43-AA7E-AF63BEEB161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9B25-8879-B747-ABD9-1DC5A912AB0A}" type="datetimeFigureOut">
              <a:rPr lang="en-US" smtClean="0"/>
              <a:pPr/>
              <a:t>8/24/11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BC7F-B4B6-7E43-AA7E-AF63BEEB161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9B25-8879-B747-ABD9-1DC5A912AB0A}" type="datetimeFigureOut">
              <a:rPr lang="en-US" smtClean="0"/>
              <a:pPr/>
              <a:t>8/24/11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BC7F-B4B6-7E43-AA7E-AF63BEEB161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F9B25-8879-B747-ABD9-1DC5A912AB0A}" type="datetimeFigureOut">
              <a:rPr lang="en-US" smtClean="0"/>
              <a:pPr/>
              <a:t>8/24/11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BBC7F-B4B6-7E43-AA7E-AF63BEEB1615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rgel.eu/" TargetMode="External"/><Relationship Id="rId4" Type="http://schemas.openxmlformats.org/officeDocument/2006/relationships/hyperlink" Target="http://www.info.ucl.ac.be/~jbrichau" TargetMode="External"/><Relationship Id="rId5" Type="http://schemas.openxmlformats.org/officeDocument/2006/relationships/hyperlink" Target="http://damiencassou.seasidehosting.st/" TargetMode="External"/><Relationship Id="rId6" Type="http://schemas.openxmlformats.org/officeDocument/2006/relationships/hyperlink" Target="http://www.lsi.upc.edu/~jdelgado" TargetMode="External"/><Relationship Id="rId7" Type="http://schemas.openxmlformats.org/officeDocument/2006/relationships/hyperlink" Target="http://marcusdenker.de/" TargetMode="External"/><Relationship Id="rId8" Type="http://schemas.openxmlformats.org/officeDocument/2006/relationships/hyperlink" Target="http://www.dcc.uchile.cl/~jfabry/" TargetMode="External"/><Relationship Id="rId9" Type="http://schemas.openxmlformats.org/officeDocument/2006/relationships/hyperlink" Target="http://www.lukas-renggli.ch/" TargetMode="External"/><Relationship Id="rId1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ifia.info.unlp.edu.ar/en/gabriela.ht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IWST 3</a:t>
            </a:r>
            <a:r>
              <a:rPr lang="fr-FR" baseline="30000" dirty="0" smtClean="0"/>
              <a:t>rd</a:t>
            </a:r>
            <a:r>
              <a:rPr lang="fr-FR" dirty="0" smtClean="0"/>
              <a:t> Edition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Edinburgh</a:t>
            </a:r>
          </a:p>
          <a:p>
            <a:r>
              <a:rPr lang="fr-FR" dirty="0" smtClean="0"/>
              <a:t>August 23, 2011</a:t>
            </a:r>
            <a:endParaRPr lang="fr-FR" dirty="0"/>
          </a:p>
        </p:txBody>
      </p:sp>
      <p:pic>
        <p:nvPicPr>
          <p:cNvPr id="4" name="Picture 5" descr="Esug2011_logo_128x128_72ppi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32400"/>
            <a:ext cx="162560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esu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5638800"/>
            <a:ext cx="2819400" cy="1163858"/>
          </a:xfrm>
          <a:prstGeom prst="rect">
            <a:avLst/>
          </a:prstGeom>
        </p:spPr>
      </p:pic>
      <p:pic>
        <p:nvPicPr>
          <p:cNvPr id="6" name="Picture 5" descr="EsugBrest09LogoSmall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0" y="238125"/>
            <a:ext cx="1270000" cy="1892300"/>
          </a:xfrm>
          <a:prstGeom prst="rect">
            <a:avLst/>
          </a:prstGeom>
        </p:spPr>
      </p:pic>
      <p:sp>
        <p:nvSpPr>
          <p:cNvPr id="8" name="Down Arrow 7"/>
          <p:cNvSpPr/>
          <p:nvPr/>
        </p:nvSpPr>
        <p:spPr>
          <a:xfrm>
            <a:off x="533400" y="2092256"/>
            <a:ext cx="381000" cy="95574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Down Arrow 8"/>
          <p:cNvSpPr/>
          <p:nvPr/>
        </p:nvSpPr>
        <p:spPr>
          <a:xfrm>
            <a:off x="533400" y="4683056"/>
            <a:ext cx="381000" cy="95574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Picture 6" descr="Esug2010_Logo5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6538" y="2667000"/>
            <a:ext cx="1085062" cy="18636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Overview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16 submissions</a:t>
            </a:r>
          </a:p>
          <a:p>
            <a:r>
              <a:rPr lang="en-GB" dirty="0" smtClean="0"/>
              <a:t>12 accepted papers</a:t>
            </a:r>
          </a:p>
          <a:p>
            <a:endParaRPr lang="fr-FR" dirty="0" smtClean="0"/>
          </a:p>
          <a:p>
            <a:r>
              <a:rPr lang="fr-FR" dirty="0" smtClean="0"/>
              <a:t>ACM DL</a:t>
            </a:r>
          </a:p>
          <a:p>
            <a:endParaRPr lang="fr-FR" dirty="0" smtClean="0"/>
          </a:p>
          <a:p>
            <a:r>
              <a:rPr lang="en-US" dirty="0" smtClean="0"/>
              <a:t>Software: Practice and Experience</a:t>
            </a:r>
          </a:p>
          <a:p>
            <a:pPr lvl="1">
              <a:buNone/>
            </a:pPr>
            <a:r>
              <a:rPr lang="en-US" sz="1600" dirty="0" smtClean="0"/>
              <a:t>Special issue for selected papers</a:t>
            </a:r>
            <a:endParaRPr lang="fr-FR" sz="1600" dirty="0" smtClean="0"/>
          </a:p>
          <a:p>
            <a:endParaRPr lang="fr-FR" dirty="0"/>
          </a:p>
        </p:txBody>
      </p:sp>
      <p:pic>
        <p:nvPicPr>
          <p:cNvPr id="4" name="Picture 3" descr="ACM-In-Cooperation_smal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3276600"/>
            <a:ext cx="2603500" cy="825500"/>
          </a:xfrm>
          <a:prstGeom prst="rect">
            <a:avLst/>
          </a:prstGeom>
        </p:spPr>
      </p:pic>
      <p:pic>
        <p:nvPicPr>
          <p:cNvPr id="5" name="Picture 4" descr="SP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4102100"/>
            <a:ext cx="1270000" cy="1651000"/>
          </a:xfrm>
          <a:prstGeom prst="rect">
            <a:avLst/>
          </a:prstGeom>
        </p:spPr>
      </p:pic>
      <p:pic>
        <p:nvPicPr>
          <p:cNvPr id="6" name="Picture 5" descr="Esug2011_logo_128x128_72ppi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7912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Three</a:t>
            </a:r>
            <a:r>
              <a:rPr lang="fr-FR" dirty="0" smtClean="0"/>
              <a:t> sessions – 12 </a:t>
            </a:r>
            <a:r>
              <a:rPr lang="fr-FR" dirty="0" err="1" smtClean="0"/>
              <a:t>talks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139700" y="1600200"/>
          <a:ext cx="8864600" cy="4305300"/>
        </p:xfrm>
        <a:graphic>
          <a:graphicData uri="http://schemas.openxmlformats.org/presentationml/2006/ole">
            <p:oleObj spid="_x0000_s14338" name="Worksheet" r:id="rId3" imgW="8864600" imgH="4305300" progId="Excel.Sheet.8">
              <p:embed/>
            </p:oleObj>
          </a:graphicData>
        </a:graphic>
      </p:graphicFrame>
      <p:pic>
        <p:nvPicPr>
          <p:cNvPr id="5" name="Picture 4" descr="Esug2011_logo_128x128_72ppi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7912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Thanks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33800" cy="4525963"/>
          </a:xfrm>
        </p:spPr>
        <p:txBody>
          <a:bodyPr>
            <a:normAutofit/>
          </a:bodyPr>
          <a:lstStyle/>
          <a:p>
            <a:r>
              <a:rPr lang="fr-FR" dirty="0" smtClean="0"/>
              <a:t>To the PC </a:t>
            </a:r>
            <a:r>
              <a:rPr lang="fr-FR" dirty="0" err="1" smtClean="0"/>
              <a:t>members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 lvl="2"/>
            <a:r>
              <a:rPr lang="en-US" sz="1600" dirty="0" smtClean="0">
                <a:hlinkClick r:id="rId2"/>
              </a:rPr>
              <a:t>Gabriela Arevalo</a:t>
            </a:r>
            <a:endParaRPr lang="en-US" sz="1600" dirty="0" smtClean="0"/>
          </a:p>
          <a:p>
            <a:pPr lvl="2"/>
            <a:r>
              <a:rPr lang="en-US" sz="1600" i="1" dirty="0" smtClean="0">
                <a:hlinkClick r:id="rId3"/>
              </a:rPr>
              <a:t>Alexandre Bergel</a:t>
            </a:r>
            <a:endParaRPr lang="en-US" sz="1600" i="1" dirty="0" smtClean="0"/>
          </a:p>
          <a:p>
            <a:pPr lvl="2"/>
            <a:r>
              <a:rPr lang="en-US" sz="1600" i="1" dirty="0" smtClean="0">
                <a:hlinkClick r:id="rId4"/>
              </a:rPr>
              <a:t>Johan Brichau</a:t>
            </a:r>
            <a:endParaRPr lang="en-US" sz="1600" i="1" dirty="0" smtClean="0"/>
          </a:p>
          <a:p>
            <a:pPr lvl="2"/>
            <a:r>
              <a:rPr lang="en-US" sz="1600" i="1" dirty="0" smtClean="0">
                <a:hlinkClick r:id="rId5"/>
              </a:rPr>
              <a:t>Damien Cassou</a:t>
            </a:r>
            <a:endParaRPr lang="en-US" sz="1600" i="1" dirty="0" smtClean="0"/>
          </a:p>
          <a:p>
            <a:pPr lvl="2"/>
            <a:r>
              <a:rPr lang="en-US" sz="1600" i="1" dirty="0" smtClean="0">
                <a:hlinkClick r:id="rId6"/>
              </a:rPr>
              <a:t>Jordi Delgado</a:t>
            </a:r>
            <a:endParaRPr lang="en-US" sz="1600" dirty="0" smtClean="0"/>
          </a:p>
          <a:p>
            <a:pPr lvl="2"/>
            <a:r>
              <a:rPr lang="en-US" sz="1600" dirty="0" smtClean="0">
                <a:hlinkClick r:id="rId7"/>
              </a:rPr>
              <a:t>Marcus Denker</a:t>
            </a:r>
            <a:endParaRPr lang="en-US" sz="1600" dirty="0" smtClean="0"/>
          </a:p>
          <a:p>
            <a:pPr lvl="2"/>
            <a:r>
              <a:rPr lang="en-US" sz="1600" dirty="0" smtClean="0">
                <a:hlinkClick r:id="rId8"/>
              </a:rPr>
              <a:t>Johan Fabry</a:t>
            </a:r>
            <a:endParaRPr lang="en-US" sz="1600" dirty="0" smtClean="0"/>
          </a:p>
          <a:p>
            <a:pPr lvl="2"/>
            <a:r>
              <a:rPr lang="en-US" sz="1600" dirty="0" smtClean="0">
                <a:hlinkClick r:id="rId9"/>
              </a:rPr>
              <a:t>Lukas Renggli</a:t>
            </a:r>
          </a:p>
          <a:p>
            <a:pPr lvl="2"/>
            <a:r>
              <a:rPr lang="en-US" sz="1600" i="1" dirty="0" smtClean="0">
                <a:hlinkClick r:id="rId9"/>
              </a:rPr>
              <a:t>Hernan Wilkinson</a:t>
            </a:r>
            <a:endParaRPr lang="en-US" sz="1600" i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95800" y="1600200"/>
            <a:ext cx="3733800" cy="21335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the authors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sz="3200" dirty="0" smtClean="0"/>
              <a:t>To the attendees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fr-FR" sz="3200" dirty="0" smtClean="0"/>
              <a:t>To Nigel </a:t>
            </a:r>
            <a:r>
              <a:rPr lang="fr-FR" sz="3200" dirty="0" err="1" smtClean="0"/>
              <a:t>Horspool</a:t>
            </a:r>
            <a:r>
              <a:rPr lang="fr-FR" sz="3200" dirty="0" smtClean="0"/>
              <a:t> for the journal </a:t>
            </a:r>
            <a:r>
              <a:rPr lang="fr-FR" sz="3200" dirty="0" err="1" smtClean="0"/>
              <a:t>special</a:t>
            </a:r>
            <a:r>
              <a:rPr lang="fr-FR" sz="3200" dirty="0" smtClean="0"/>
              <a:t> issue 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esug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24400" y="4038600"/>
            <a:ext cx="2819400" cy="11638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Session 1 : 13h30:15h05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b="1" i="1" dirty="0" smtClean="0"/>
              <a:t>Intro</a:t>
            </a:r>
            <a:r>
              <a:rPr b="1" dirty="0" smtClean="0"/>
              <a:t> </a:t>
            </a:r>
            <a:endParaRPr lang="fr-FR" b="1" dirty="0" smtClean="0"/>
          </a:p>
          <a:p>
            <a:pPr>
              <a:buNone/>
            </a:pPr>
            <a:r>
              <a:rPr dirty="0" smtClean="0"/>
              <a:t>Loïc </a:t>
            </a:r>
            <a:r>
              <a:rPr dirty="0"/>
              <a:t>Lagadec</a:t>
            </a:r>
            <a:r>
              <a:rPr dirty="0" smtClean="0"/>
              <a:t> </a:t>
            </a:r>
            <a:r>
              <a:rPr dirty="0"/>
              <a:t>5</a:t>
            </a:r>
            <a:r>
              <a:rPr dirty="0" smtClean="0"/>
              <a:t>'</a:t>
            </a:r>
            <a:endParaRPr lang="fr-FR" dirty="0" smtClean="0"/>
          </a:p>
          <a:p>
            <a:pPr>
              <a:buNone/>
            </a:pPr>
            <a:r>
              <a:rPr dirty="0" smtClean="0"/>
              <a:t> </a:t>
            </a:r>
            <a:endParaRPr lang="fr-FR" dirty="0" smtClean="0"/>
          </a:p>
          <a:p>
            <a:r>
              <a:rPr b="1" i="1" dirty="0" smtClean="0"/>
              <a:t>Fuel</a:t>
            </a:r>
            <a:r>
              <a:rPr b="1" i="1" dirty="0"/>
              <a:t>: A Fast General Purpose Object Graph Serializer</a:t>
            </a:r>
            <a:r>
              <a:rPr b="1" dirty="0" smtClean="0"/>
              <a:t> </a:t>
            </a:r>
            <a:endParaRPr lang="fr-FR" b="1" dirty="0" smtClean="0"/>
          </a:p>
          <a:p>
            <a:pPr>
              <a:buNone/>
            </a:pPr>
            <a:r>
              <a:rPr dirty="0" smtClean="0"/>
              <a:t>Mariano </a:t>
            </a:r>
            <a:r>
              <a:rPr dirty="0"/>
              <a:t>martinez Peck</a:t>
            </a:r>
            <a:r>
              <a:rPr dirty="0" smtClean="0"/>
              <a:t> </a:t>
            </a:r>
            <a:r>
              <a:rPr dirty="0"/>
              <a:t>15'+5</a:t>
            </a:r>
            <a:r>
              <a:rPr dirty="0" smtClean="0"/>
              <a:t>'</a:t>
            </a:r>
            <a:endParaRPr lang="fr-FR" dirty="0" smtClean="0"/>
          </a:p>
          <a:p>
            <a:pPr>
              <a:buNone/>
            </a:pPr>
            <a:r>
              <a:rPr dirty="0" smtClean="0"/>
              <a:t> </a:t>
            </a:r>
            <a:endParaRPr lang="fr-FR" dirty="0" smtClean="0"/>
          </a:p>
          <a:p>
            <a:r>
              <a:rPr b="1" i="1" dirty="0" smtClean="0"/>
              <a:t>Using </a:t>
            </a:r>
            <a:r>
              <a:rPr b="1" i="1" dirty="0"/>
              <a:t>First-class Contexts to realize Dynamic Software Updates</a:t>
            </a:r>
            <a:r>
              <a:rPr b="1" dirty="0" smtClean="0"/>
              <a:t> </a:t>
            </a:r>
            <a:r>
              <a:rPr lang="fr-FR" b="1" dirty="0" smtClean="0"/>
              <a:t>                                                                                 </a:t>
            </a:r>
          </a:p>
          <a:p>
            <a:pPr>
              <a:buNone/>
            </a:pPr>
            <a:r>
              <a:rPr dirty="0" smtClean="0"/>
              <a:t>Erwann </a:t>
            </a:r>
            <a:r>
              <a:rPr dirty="0"/>
              <a:t>Wernli</a:t>
            </a:r>
            <a:r>
              <a:rPr dirty="0" smtClean="0"/>
              <a:t> </a:t>
            </a:r>
            <a:r>
              <a:rPr dirty="0"/>
              <a:t>15'+5</a:t>
            </a:r>
            <a:r>
              <a:rPr dirty="0" smtClean="0"/>
              <a:t>'</a:t>
            </a:r>
            <a:endParaRPr lang="fr-FR" dirty="0" smtClean="0"/>
          </a:p>
          <a:p>
            <a:pPr>
              <a:buNone/>
            </a:pPr>
            <a:r>
              <a:rPr dirty="0" smtClean="0"/>
              <a:t> </a:t>
            </a:r>
            <a:endParaRPr lang="fr-FR" dirty="0" smtClean="0"/>
          </a:p>
          <a:p>
            <a:r>
              <a:rPr b="1" i="1" dirty="0" smtClean="0"/>
              <a:t>A </a:t>
            </a:r>
            <a:r>
              <a:rPr b="1" i="1" dirty="0"/>
              <a:t>Smalltalk implementation of Exil, a Component-based Programming Language</a:t>
            </a:r>
            <a:r>
              <a:rPr b="1" dirty="0" smtClean="0"/>
              <a:t> </a:t>
            </a:r>
            <a:r>
              <a:rPr lang="fr-FR" b="1" dirty="0" smtClean="0"/>
              <a:t>                                                        </a:t>
            </a:r>
          </a:p>
          <a:p>
            <a:pPr>
              <a:buNone/>
            </a:pPr>
            <a:r>
              <a:rPr dirty="0" smtClean="0"/>
              <a:t>Petr </a:t>
            </a:r>
            <a:r>
              <a:rPr dirty="0"/>
              <a:t>Spacek</a:t>
            </a:r>
            <a:r>
              <a:rPr dirty="0" smtClean="0"/>
              <a:t> </a:t>
            </a:r>
            <a:r>
              <a:rPr dirty="0"/>
              <a:t>15'+5</a:t>
            </a:r>
            <a:r>
              <a:rPr dirty="0" smtClean="0"/>
              <a:t>'</a:t>
            </a:r>
            <a:endParaRPr lang="fr-FR" dirty="0" smtClean="0"/>
          </a:p>
          <a:p>
            <a:endParaRPr lang="fr-FR" dirty="0" smtClean="0"/>
          </a:p>
          <a:p>
            <a:r>
              <a:rPr b="1" i="1" dirty="0" smtClean="0"/>
              <a:t>Klotz</a:t>
            </a:r>
            <a:r>
              <a:rPr b="1" i="1" dirty="0"/>
              <a:t>: An Agile 3D Visualization Engine</a:t>
            </a:r>
            <a:r>
              <a:rPr dirty="0" smtClean="0"/>
              <a:t> </a:t>
            </a:r>
            <a:r>
              <a:rPr lang="fr-FR" dirty="0" smtClean="0"/>
              <a:t>                       </a:t>
            </a:r>
          </a:p>
          <a:p>
            <a:pPr>
              <a:buNone/>
            </a:pPr>
            <a:r>
              <a:rPr dirty="0" smtClean="0"/>
              <a:t>Alexandre </a:t>
            </a:r>
            <a:r>
              <a:rPr dirty="0"/>
              <a:t>Bergel</a:t>
            </a:r>
            <a:r>
              <a:rPr dirty="0" smtClean="0"/>
              <a:t> </a:t>
            </a:r>
            <a:r>
              <a:rPr dirty="0"/>
              <a:t>10'+5</a:t>
            </a:r>
            <a:r>
              <a:rPr dirty="0" smtClean="0"/>
              <a:t>'</a:t>
            </a:r>
            <a:endParaRPr lang="fr-FR" dirty="0" smtClean="0"/>
          </a:p>
          <a:p>
            <a:pPr>
              <a:buNone/>
            </a:pPr>
            <a:r>
              <a:rPr dirty="0" smtClean="0"/>
              <a:t> </a:t>
            </a:r>
            <a:endParaRPr lang="fr-FR" dirty="0" smtClean="0"/>
          </a:p>
          <a:p>
            <a:r>
              <a:rPr b="1" i="1" dirty="0" smtClean="0"/>
              <a:t>A </a:t>
            </a:r>
            <a:r>
              <a:rPr b="1" i="1" dirty="0"/>
              <a:t>programming environment supporting a prototype-based introduction to OOP</a:t>
            </a:r>
            <a:r>
              <a:rPr b="1" dirty="0" smtClean="0"/>
              <a:t> </a:t>
            </a:r>
            <a:r>
              <a:rPr lang="fr-FR" b="1" dirty="0" smtClean="0"/>
              <a:t>                                                 </a:t>
            </a:r>
          </a:p>
          <a:p>
            <a:pPr>
              <a:buNone/>
            </a:pPr>
            <a:r>
              <a:rPr dirty="0" smtClean="0"/>
              <a:t>Carla </a:t>
            </a:r>
            <a:r>
              <a:rPr dirty="0"/>
              <a:t>Griggio</a:t>
            </a:r>
            <a:r>
              <a:rPr dirty="0" smtClean="0"/>
              <a:t> </a:t>
            </a:r>
            <a:r>
              <a:rPr dirty="0"/>
              <a:t>10'+5'</a:t>
            </a:r>
            <a:r>
              <a:rPr dirty="0" smtClean="0"/>
              <a:t> </a:t>
            </a:r>
            <a:endParaRPr lang="fr-FR" dirty="0"/>
          </a:p>
        </p:txBody>
      </p:sp>
      <p:pic>
        <p:nvPicPr>
          <p:cNvPr id="4" name="Picture 3" descr="Esug2011_logo_128x128_72ppi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912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Session 2 : 15h30:17h00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1800" b="1" i="1" dirty="0" smtClean="0"/>
              <a:t>Memoization Aspects: a Case Study</a:t>
            </a:r>
            <a:r>
              <a:rPr sz="1800" b="1" dirty="0" smtClean="0"/>
              <a:t> </a:t>
            </a:r>
            <a:endParaRPr lang="fr-FR" sz="1800" b="1" dirty="0" smtClean="0"/>
          </a:p>
          <a:p>
            <a:pPr>
              <a:buNone/>
            </a:pPr>
            <a:r>
              <a:rPr sz="1800" dirty="0" smtClean="0"/>
              <a:t>Santiago vidal 15</a:t>
            </a:r>
            <a:r>
              <a:rPr sz="1800" dirty="0"/>
              <a:t>'+5</a:t>
            </a:r>
            <a:r>
              <a:rPr sz="1800" dirty="0" smtClean="0"/>
              <a:t>'</a:t>
            </a:r>
            <a:endParaRPr lang="fr-FR" sz="1800" dirty="0" smtClean="0"/>
          </a:p>
          <a:p>
            <a:pPr>
              <a:buNone/>
            </a:pPr>
            <a:r>
              <a:rPr sz="1800" dirty="0" smtClean="0"/>
              <a:t> </a:t>
            </a:r>
            <a:endParaRPr lang="fr-FR" sz="1800" dirty="0" smtClean="0"/>
          </a:p>
          <a:p>
            <a:r>
              <a:rPr sz="1800" b="1" i="1" dirty="0" smtClean="0"/>
              <a:t>MDE-based FPGA Physical Design. Fast Model-Driven Prototyping with Smalltalk</a:t>
            </a:r>
            <a:endParaRPr lang="fr-FR" sz="1800" b="1" i="1" dirty="0" smtClean="0"/>
          </a:p>
          <a:p>
            <a:pPr>
              <a:buNone/>
            </a:pPr>
            <a:r>
              <a:rPr lang="fr-FR" sz="1800" dirty="0" smtClean="0"/>
              <a:t>Loïc </a:t>
            </a:r>
            <a:r>
              <a:rPr lang="fr-FR" sz="1800" dirty="0" err="1" smtClean="0"/>
              <a:t>Lagadec</a:t>
            </a:r>
            <a:r>
              <a:rPr lang="fr-FR" sz="1800" dirty="0" smtClean="0"/>
              <a:t> </a:t>
            </a:r>
            <a:r>
              <a:rPr sz="1800" dirty="0" smtClean="0"/>
              <a:t>15</a:t>
            </a:r>
            <a:r>
              <a:rPr sz="1800" dirty="0"/>
              <a:t>'+5</a:t>
            </a:r>
            <a:r>
              <a:rPr sz="1800" dirty="0" smtClean="0"/>
              <a:t>'</a:t>
            </a:r>
            <a:endParaRPr lang="fr-FR" sz="1800" dirty="0" smtClean="0"/>
          </a:p>
          <a:p>
            <a:pPr>
              <a:buNone/>
            </a:pPr>
            <a:r>
              <a:rPr sz="1800" dirty="0" smtClean="0"/>
              <a:t> </a:t>
            </a:r>
            <a:endParaRPr lang="fr-FR" sz="1800" dirty="0" smtClean="0"/>
          </a:p>
          <a:p>
            <a:r>
              <a:rPr sz="1800" b="1" i="1" dirty="0" smtClean="0"/>
              <a:t>Ghost: A Uniform, Light-weight and Stratified Proxy Model and Implementation</a:t>
            </a:r>
            <a:endParaRPr lang="fr-FR" sz="1800" b="1" i="1" dirty="0" smtClean="0"/>
          </a:p>
          <a:p>
            <a:pPr>
              <a:buNone/>
            </a:pPr>
            <a:r>
              <a:rPr sz="1800" dirty="0" smtClean="0"/>
              <a:t>Mariano martinez Peck 1</a:t>
            </a:r>
            <a:r>
              <a:rPr lang="fr-FR" sz="1800" dirty="0" smtClean="0"/>
              <a:t>0</a:t>
            </a:r>
            <a:r>
              <a:rPr sz="1800" dirty="0" smtClean="0"/>
              <a:t>'</a:t>
            </a:r>
            <a:r>
              <a:rPr sz="1800" dirty="0"/>
              <a:t>+5</a:t>
            </a:r>
            <a:r>
              <a:rPr sz="1800" dirty="0" smtClean="0"/>
              <a:t>'</a:t>
            </a:r>
            <a:endParaRPr lang="fr-FR" sz="1800" dirty="0" smtClean="0"/>
          </a:p>
          <a:p>
            <a:pPr>
              <a:buNone/>
            </a:pPr>
            <a:r>
              <a:rPr sz="1800" dirty="0" smtClean="0"/>
              <a:t> </a:t>
            </a:r>
            <a:endParaRPr lang="fr-FR" sz="1800" dirty="0" smtClean="0"/>
          </a:p>
          <a:p>
            <a:r>
              <a:rPr sz="1800" b="1" i="1" dirty="0" smtClean="0"/>
              <a:t>PHANtom: a Modern Aspect Language for Pharo Smalltalk</a:t>
            </a:r>
            <a:r>
              <a:rPr sz="1800" b="1" dirty="0" smtClean="0"/>
              <a:t> </a:t>
            </a:r>
            <a:endParaRPr lang="fr-FR" sz="1800" b="1" dirty="0" smtClean="0"/>
          </a:p>
          <a:p>
            <a:pPr>
              <a:buNone/>
            </a:pPr>
            <a:r>
              <a:rPr sz="1800" dirty="0" smtClean="0"/>
              <a:t>Johan Fabry 1</a:t>
            </a:r>
            <a:r>
              <a:rPr lang="fr-FR" sz="1800" dirty="0" smtClean="0"/>
              <a:t>5</a:t>
            </a:r>
            <a:r>
              <a:rPr sz="1800" dirty="0" smtClean="0"/>
              <a:t>'</a:t>
            </a:r>
            <a:r>
              <a:rPr sz="1800" dirty="0"/>
              <a:t>+5'</a:t>
            </a:r>
            <a:r>
              <a:rPr sz="1800" dirty="0" smtClean="0"/>
              <a:t> </a:t>
            </a:r>
            <a:endParaRPr lang="fr-FR" sz="1800" dirty="0"/>
          </a:p>
        </p:txBody>
      </p:sp>
      <p:pic>
        <p:nvPicPr>
          <p:cNvPr id="4" name="Picture 3" descr="Esug2011_logo_128x128_72ppi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912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Session 3 : 17h15:18h00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1800" b="1" i="1" dirty="0" smtClean="0"/>
              <a:t>Talents: Dynamically Composable Units of Reuse</a:t>
            </a:r>
            <a:r>
              <a:rPr sz="1800" b="1" dirty="0" smtClean="0"/>
              <a:t> </a:t>
            </a:r>
            <a:endParaRPr lang="fr-FR" sz="1800" b="1" dirty="0" smtClean="0"/>
          </a:p>
          <a:p>
            <a:pPr>
              <a:buNone/>
            </a:pPr>
            <a:r>
              <a:rPr sz="1800" dirty="0" smtClean="0"/>
              <a:t>Jorge Ressia 15</a:t>
            </a:r>
            <a:r>
              <a:rPr sz="1800" dirty="0"/>
              <a:t>'+5</a:t>
            </a:r>
            <a:r>
              <a:rPr sz="1800" dirty="0" smtClean="0"/>
              <a:t>'</a:t>
            </a:r>
            <a:endParaRPr lang="fr-FR" sz="1800" dirty="0" smtClean="0"/>
          </a:p>
          <a:p>
            <a:pPr>
              <a:buNone/>
            </a:pPr>
            <a:r>
              <a:rPr sz="1800" dirty="0" smtClean="0"/>
              <a:t> </a:t>
            </a:r>
            <a:endParaRPr lang="fr-FR" sz="1800" dirty="0" smtClean="0"/>
          </a:p>
          <a:p>
            <a:r>
              <a:rPr sz="1800" b="1" i="1" dirty="0" smtClean="0"/>
              <a:t>Towards Structural Decomposition of Reflection with Mirrors</a:t>
            </a:r>
            <a:r>
              <a:rPr sz="1800" b="1" dirty="0" smtClean="0"/>
              <a:t> </a:t>
            </a:r>
            <a:endParaRPr lang="fr-FR" sz="1800" b="1" dirty="0" smtClean="0"/>
          </a:p>
          <a:p>
            <a:pPr>
              <a:buNone/>
            </a:pPr>
            <a:r>
              <a:rPr sz="1800" dirty="0" smtClean="0"/>
              <a:t>Nick Papoulias 1</a:t>
            </a:r>
            <a:r>
              <a:rPr lang="fr-FR" sz="1800" dirty="0" smtClean="0"/>
              <a:t>5</a:t>
            </a:r>
            <a:r>
              <a:rPr sz="1800" dirty="0" smtClean="0"/>
              <a:t>'</a:t>
            </a:r>
            <a:r>
              <a:rPr sz="1800" dirty="0"/>
              <a:t>+5</a:t>
            </a:r>
            <a:r>
              <a:rPr sz="1800" dirty="0" smtClean="0"/>
              <a:t>'</a:t>
            </a:r>
            <a:endParaRPr lang="fr-FR" sz="1800" dirty="0" smtClean="0"/>
          </a:p>
          <a:p>
            <a:pPr>
              <a:buNone/>
            </a:pPr>
            <a:endParaRPr lang="fr-FR" sz="1800" dirty="0" smtClean="0"/>
          </a:p>
          <a:p>
            <a:r>
              <a:rPr lang="fr-FR" sz="1800" b="1" i="1" dirty="0" err="1" smtClean="0"/>
              <a:t>Closing</a:t>
            </a:r>
            <a:endParaRPr lang="fr-FR" sz="1800" b="1" i="1" dirty="0" smtClean="0"/>
          </a:p>
          <a:p>
            <a:pPr>
              <a:buNone/>
            </a:pPr>
            <a:r>
              <a:rPr lang="fr-FR" sz="1800" dirty="0" smtClean="0"/>
              <a:t>Loïc </a:t>
            </a:r>
            <a:r>
              <a:rPr lang="fr-FR" sz="1800" dirty="0" err="1" smtClean="0"/>
              <a:t>Lagadec</a:t>
            </a:r>
            <a:r>
              <a:rPr lang="fr-FR" sz="1800" dirty="0" smtClean="0"/>
              <a:t> </a:t>
            </a:r>
            <a:r>
              <a:rPr sz="1800" dirty="0" smtClean="0"/>
              <a:t>5'</a:t>
            </a:r>
            <a:endParaRPr lang="fr-FR" sz="1800" dirty="0" smtClean="0"/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r>
              <a:rPr sz="1800" dirty="0" smtClean="0"/>
              <a:t>  </a:t>
            </a:r>
            <a:endParaRPr lang="fr-FR" sz="1800" dirty="0"/>
          </a:p>
        </p:txBody>
      </p:sp>
      <p:pic>
        <p:nvPicPr>
          <p:cNvPr id="4" name="Picture 3" descr="Esug2011_logo_128x128_72ppi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912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Closing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Succes</a:t>
            </a:r>
            <a:r>
              <a:rPr lang="en-GB" dirty="0" smtClean="0"/>
              <a:t> :</a:t>
            </a:r>
          </a:p>
          <a:p>
            <a:pPr lvl="1"/>
            <a:r>
              <a:rPr lang="en-GB" dirty="0" smtClean="0"/>
              <a:t> # submissions (16) </a:t>
            </a:r>
          </a:p>
          <a:p>
            <a:pPr lvl="1"/>
            <a:r>
              <a:rPr lang="en-GB" dirty="0" smtClean="0"/>
              <a:t># attendees (~40) esp. Considering // tracks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Several « red hat » speakers (learning by doing)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Future directions:</a:t>
            </a:r>
          </a:p>
          <a:p>
            <a:pPr lvl="1"/>
            <a:r>
              <a:rPr lang="en-GB" dirty="0" smtClean="0"/>
              <a:t>More slots</a:t>
            </a:r>
          </a:p>
          <a:p>
            <a:pPr lvl="1"/>
            <a:r>
              <a:rPr lang="en-GB" dirty="0" smtClean="0"/>
              <a:t>Synchronized sessions</a:t>
            </a:r>
          </a:p>
          <a:p>
            <a:pPr lvl="1"/>
            <a:r>
              <a:rPr lang="en-GB" dirty="0" smtClean="0"/>
              <a:t>Hard time slots (15 min ≠ 30 slides ;) )</a:t>
            </a:r>
          </a:p>
          <a:p>
            <a:pPr lv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ToDo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 smtClean="0"/>
              <a:t>Produce</a:t>
            </a:r>
            <a:r>
              <a:rPr lang="fr-FR" dirty="0" smtClean="0"/>
              <a:t> the final version of </a:t>
            </a:r>
            <a:r>
              <a:rPr lang="fr-FR" dirty="0" err="1" smtClean="0"/>
              <a:t>paper</a:t>
            </a:r>
            <a:r>
              <a:rPr lang="fr-FR" dirty="0" smtClean="0"/>
              <a:t> (ACM ©)</a:t>
            </a:r>
          </a:p>
          <a:p>
            <a:r>
              <a:rPr lang="fr-FR" dirty="0" smtClean="0"/>
              <a:t>For </a:t>
            </a:r>
            <a:r>
              <a:rPr lang="fr-FR" dirty="0" err="1" smtClean="0"/>
              <a:t>selected</a:t>
            </a:r>
            <a:r>
              <a:rPr lang="fr-FR" dirty="0" smtClean="0"/>
              <a:t> </a:t>
            </a:r>
            <a:r>
              <a:rPr lang="fr-FR" dirty="0" err="1" smtClean="0"/>
              <a:t>papers</a:t>
            </a:r>
            <a:r>
              <a:rPr lang="fr-FR" dirty="0" smtClean="0"/>
              <a:t> : </a:t>
            </a:r>
          </a:p>
          <a:p>
            <a:pPr lvl="1"/>
            <a:endParaRPr lang="fr-FR" dirty="0" smtClean="0"/>
          </a:p>
          <a:p>
            <a:pPr lvl="1"/>
            <a:r>
              <a:rPr lang="fr-FR" dirty="0" err="1" smtClean="0"/>
              <a:t>Revised</a:t>
            </a:r>
            <a:r>
              <a:rPr lang="fr-FR" dirty="0" smtClean="0"/>
              <a:t> version</a:t>
            </a:r>
          </a:p>
          <a:p>
            <a:pPr lvl="1"/>
            <a:r>
              <a:rPr lang="fr-FR" dirty="0" err="1" smtClean="0"/>
              <a:t>Extended</a:t>
            </a:r>
            <a:r>
              <a:rPr lang="fr-FR" dirty="0" smtClean="0"/>
              <a:t> version (+ 33%)</a:t>
            </a:r>
          </a:p>
          <a:p>
            <a:pPr lvl="1"/>
            <a:r>
              <a:rPr lang="fr-FR" dirty="0" err="1" smtClean="0"/>
              <a:t>Manuscript</a:t>
            </a:r>
            <a:r>
              <a:rPr lang="fr-FR" dirty="0" smtClean="0"/>
              <a:t> central </a:t>
            </a:r>
            <a:r>
              <a:rPr lang="fr-FR" dirty="0" err="1" smtClean="0"/>
              <a:t>submission</a:t>
            </a:r>
            <a:endParaRPr lang="fr-FR" dirty="0" smtClean="0"/>
          </a:p>
          <a:p>
            <a:pPr lvl="1"/>
            <a:endParaRPr lang="fr-FR" dirty="0" smtClean="0"/>
          </a:p>
          <a:p>
            <a:r>
              <a:rPr lang="fr-FR" dirty="0" err="1" smtClean="0"/>
              <a:t>Promote</a:t>
            </a:r>
            <a:r>
              <a:rPr lang="fr-FR" dirty="0" smtClean="0"/>
              <a:t> IWST </a:t>
            </a:r>
          </a:p>
          <a:p>
            <a:r>
              <a:rPr lang="fr-FR" dirty="0" smtClean="0"/>
              <a:t>Come back </a:t>
            </a:r>
            <a:r>
              <a:rPr lang="fr-FR" dirty="0" err="1" smtClean="0"/>
              <a:t>next</a:t>
            </a:r>
            <a:r>
              <a:rPr lang="fr-FR" dirty="0" smtClean="0"/>
              <a:t> </a:t>
            </a:r>
            <a:r>
              <a:rPr lang="fr-FR" dirty="0" err="1" smtClean="0"/>
              <a:t>year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377</Words>
  <Application>Microsoft Macintosh PowerPoint</Application>
  <PresentationFormat>On-screen Show (4:3)</PresentationFormat>
  <Paragraphs>91</Paragraphs>
  <Slides>9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Worksheet</vt:lpstr>
      <vt:lpstr>IWST 3rd Edition</vt:lpstr>
      <vt:lpstr>Overview</vt:lpstr>
      <vt:lpstr>Three sessions – 12 talks</vt:lpstr>
      <vt:lpstr>Thanks</vt:lpstr>
      <vt:lpstr>Session 1 : 13h30:15h05</vt:lpstr>
      <vt:lpstr>Session 2 : 15h30:17h00</vt:lpstr>
      <vt:lpstr>Session 3 : 17h15:18h00</vt:lpstr>
      <vt:lpstr>Closing</vt:lpstr>
      <vt:lpstr>ToDo</vt:lpstr>
    </vt:vector>
  </TitlesOfParts>
  <Company>Université de Bretagne Occidentale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IWST 3rd Edition</dc:title>
  <dc:creator>loic lagadec</dc:creator>
  <cp:lastModifiedBy>loic lagadec</cp:lastModifiedBy>
  <cp:revision>10</cp:revision>
  <dcterms:created xsi:type="dcterms:W3CDTF">2011-08-24T11:27:57Z</dcterms:created>
  <dcterms:modified xsi:type="dcterms:W3CDTF">2011-08-24T11:29:04Z</dcterms:modified>
</cp:coreProperties>
</file>